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Lst>
  <p:sldSz cx="12192000" cy="6858000"/>
  <p:notesSz cx="12192000" cy="6858000"/>
  <p:embeddedFontLst>
    <p:embeddedFont>
      <p:font typeface="Bitter" pitchFamily="2" charset="77"/>
      <p:regular r:id="rId58"/>
      <p:bold r:id="rId59"/>
      <p:italic r:id="rId60"/>
      <p:boldItalic r:id="rId61"/>
    </p:embeddedFont>
    <p:embeddedFont>
      <p:font typeface="Calibri" panose="020F0502020204030204" pitchFamily="34" charset="0"/>
      <p:regular r:id="rId62"/>
      <p:bold r:id="rId63"/>
      <p:italic r:id="rId64"/>
      <p:boldItalic r:id="rId65"/>
    </p:embeddedFont>
    <p:embeddedFont>
      <p:font typeface="IBM Plex Sans" panose="020B0503050203000203" pitchFamily="34" charset="0"/>
      <p:regular r:id="rId66"/>
      <p:bold r:id="rId67"/>
      <p:italic r:id="rId68"/>
      <p:boldItalic r:id="rId69"/>
    </p:embeddedFont>
    <p:embeddedFont>
      <p:font typeface="IBM Plex Sans Light" panose="020F0302020204030204" pitchFamily="34" charset="0"/>
      <p:regular r:id="rId70"/>
      <p:bold r:id="rId71"/>
      <p:italic r:id="rId72"/>
      <p:boldItalic r:id="rId73"/>
    </p:embeddedFont>
    <p:embeddedFont>
      <p:font typeface="IBM Plex Sans SemiBold" panose="020F0502020204030204" pitchFamily="34" charset="0"/>
      <p:regular r:id="rId74"/>
      <p:bold r:id="rId75"/>
      <p:italic r:id="rId76"/>
      <p:boldItalic r:id="rId77"/>
    </p:embeddedFont>
    <p:embeddedFont>
      <p:font typeface="Saira" pitchFamily="2" charset="77"/>
      <p:regular r:id="rId78"/>
      <p:bold r:id="rId79"/>
      <p:italic r:id="rId80"/>
      <p:boldItalic r:id="rId81"/>
    </p:embeddedFont>
    <p:embeddedFont>
      <p:font typeface="Saira Condensed" pitchFamily="2" charset="77"/>
      <p:regular r:id="rId82"/>
      <p:bold r:id="rId83"/>
      <p:boldItalic r:id="rId84"/>
    </p:embeddedFont>
    <p:embeddedFont>
      <p:font typeface="Saira Condensed Light" pitchFamily="2" charset="77"/>
      <p:regular r:id="rId85"/>
      <p:bold r:id="rId86"/>
    </p:embeddedFont>
    <p:embeddedFont>
      <p:font typeface="Saira Condensed SemiBold" pitchFamily="2" charset="77"/>
      <p:regular r:id="rId87"/>
      <p:bold r:id="rId8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9" roundtripDataSignature="AMtx7mi+5JN87RwhA6z2e6IrrOqa08wSY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24C5A5E-3451-4780-AD2E-F2BD5A7960F0}">
  <a:tblStyle styleId="{124C5A5E-3451-4780-AD2E-F2BD5A7960F0}" styleName="Table_0">
    <a:wholeTbl>
      <a:tcTxStyle b="off" i="off">
        <a:font>
          <a:latin typeface="Calibri"/>
          <a:ea typeface="Calibri"/>
          <a:cs typeface="Calibri"/>
        </a:font>
        <a:schemeClr val="dk1"/>
      </a:tcTxStyle>
      <a:tcStyle>
        <a:tcBdr>
          <a:left>
            <a:ln w="9525" cap="flat" cmpd="sng">
              <a:solidFill>
                <a:schemeClr val="accent2"/>
              </a:solidFill>
              <a:prstDash val="solid"/>
              <a:round/>
              <a:headEnd type="none" w="sm" len="sm"/>
              <a:tailEnd type="none" w="sm" len="sm"/>
            </a:ln>
          </a:left>
          <a:right>
            <a:ln w="9525" cap="flat" cmpd="sng">
              <a:solidFill>
                <a:schemeClr val="accent2"/>
              </a:solidFill>
              <a:prstDash val="solid"/>
              <a:round/>
              <a:headEnd type="none" w="sm" len="sm"/>
              <a:tailEnd type="none" w="sm" len="sm"/>
            </a:ln>
          </a:right>
          <a:top>
            <a:ln w="9525" cap="flat" cmpd="sng">
              <a:solidFill>
                <a:schemeClr val="accent2"/>
              </a:solidFill>
              <a:prstDash val="solid"/>
              <a:round/>
              <a:headEnd type="none" w="sm" len="sm"/>
              <a:tailEnd type="none" w="sm" len="sm"/>
            </a:ln>
          </a:top>
          <a:bottom>
            <a:ln w="9525" cap="flat" cmpd="sng">
              <a:solidFill>
                <a:schemeClr val="accent2"/>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op>
            <a:ln w="9525" cap="flat" cmpd="sng">
              <a:solidFill>
                <a:schemeClr val="accent2"/>
              </a:solidFill>
              <a:prstDash val="solid"/>
              <a:round/>
              <a:headEnd type="none" w="sm" len="sm"/>
              <a:tailEnd type="none" w="sm" len="sm"/>
            </a:ln>
          </a:top>
          <a:bottom>
            <a:ln w="9525" cap="flat" cmpd="sng">
              <a:solidFill>
                <a:schemeClr val="accent2"/>
              </a:solidFill>
              <a:prstDash val="solid"/>
              <a:round/>
              <a:headEnd type="none" w="sm" len="sm"/>
              <a:tailEnd type="none" w="sm" len="sm"/>
            </a:ln>
          </a:bottom>
        </a:tcBdr>
      </a:tcStyle>
    </a:band1H>
    <a:band2H>
      <a:tcTxStyle b="off" i="off"/>
      <a:tcStyle>
        <a:tcBdr/>
      </a:tcStyle>
    </a:band2H>
    <a:band1V>
      <a:tcTxStyle b="off" i="off"/>
      <a:tcStyle>
        <a:tcBdr>
          <a:left>
            <a:ln w="9525" cap="flat" cmpd="sng">
              <a:solidFill>
                <a:schemeClr val="accent2"/>
              </a:solidFill>
              <a:prstDash val="solid"/>
              <a:round/>
              <a:headEnd type="none" w="sm" len="sm"/>
              <a:tailEnd type="none" w="sm" len="sm"/>
            </a:ln>
          </a:left>
          <a:right>
            <a:ln w="9525" cap="flat" cmpd="sng">
              <a:solidFill>
                <a:schemeClr val="accent2"/>
              </a:solidFill>
              <a:prstDash val="solid"/>
              <a:round/>
              <a:headEnd type="none" w="sm" len="sm"/>
              <a:tailEnd type="none" w="sm" len="sm"/>
            </a:ln>
          </a:right>
        </a:tcBdr>
      </a:tcStyle>
    </a:band1V>
    <a:band2V>
      <a:tcTxStyle b="off" i="off"/>
      <a:tcStyle>
        <a:tcBdr>
          <a:left>
            <a:ln w="9525" cap="flat" cmpd="sng">
              <a:solidFill>
                <a:schemeClr val="accent2"/>
              </a:solidFill>
              <a:prstDash val="solid"/>
              <a:round/>
              <a:headEnd type="none" w="sm" len="sm"/>
              <a:tailEnd type="none" w="sm" len="sm"/>
            </a:ln>
          </a:left>
          <a:right>
            <a:ln w="9525" cap="flat" cmpd="sng">
              <a:solidFill>
                <a:schemeClr val="accent2"/>
              </a:solidFill>
              <a:prstDash val="solid"/>
              <a:round/>
              <a:headEnd type="none" w="sm" len="sm"/>
              <a:tailEnd type="none" w="sm" len="sm"/>
            </a:ln>
          </a:right>
        </a:tcBdr>
      </a:tcStyle>
    </a:band2V>
    <a:lastCol>
      <a:tcTxStyle b="on" i="off"/>
      <a:tcStyle>
        <a:tcBdr/>
      </a:tcStyle>
    </a:lastCol>
    <a:firstCol>
      <a:tcTxStyle b="on" i="off"/>
      <a:tcStyle>
        <a:tcBdr/>
      </a:tcStyle>
    </a:firstCol>
    <a:lastRow>
      <a:tcTxStyle b="on" i="off"/>
      <a:tcStyle>
        <a:tcBdr>
          <a:top>
            <a:ln w="50800" cap="flat" cmpd="sng">
              <a:solidFill>
                <a:schemeClr val="accent2"/>
              </a:solidFill>
              <a:prstDash val="solid"/>
              <a:round/>
              <a:headEnd type="none" w="sm" len="sm"/>
              <a:tailEnd type="none" w="sm" len="sm"/>
            </a:ln>
          </a:top>
        </a:tcBdr>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fill>
          <a:solidFill>
            <a:schemeClr val="accent2"/>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15"/>
    <p:restoredTop sz="94660"/>
  </p:normalViewPr>
  <p:slideViewPr>
    <p:cSldViewPr snapToGrid="0">
      <p:cViewPr>
        <p:scale>
          <a:sx n="152" d="100"/>
          <a:sy n="152" d="100"/>
        </p:scale>
        <p:origin x="1200" y="144"/>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6.fntdata"/><Relationship Id="rId68" Type="http://schemas.openxmlformats.org/officeDocument/2006/relationships/font" Target="fonts/font11.fntdata"/><Relationship Id="rId84" Type="http://schemas.openxmlformats.org/officeDocument/2006/relationships/font" Target="fonts/font27.fntdata"/><Relationship Id="rId89" Type="http://customschemas.google.com/relationships/presentationmetadata" Target="meta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font" Target="fonts/font1.fntdata"/><Relationship Id="rId74" Type="http://schemas.openxmlformats.org/officeDocument/2006/relationships/font" Target="fonts/font17.fntdata"/><Relationship Id="rId79" Type="http://schemas.openxmlformats.org/officeDocument/2006/relationships/font" Target="fonts/font22.fntdata"/><Relationship Id="rId5" Type="http://schemas.openxmlformats.org/officeDocument/2006/relationships/slide" Target="slides/slide4.xml"/><Relationship Id="rId9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font" Target="fonts/font7.fntdata"/><Relationship Id="rId69"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5.fntdata"/><Relationship Id="rId80" Type="http://schemas.openxmlformats.org/officeDocument/2006/relationships/font" Target="fonts/font23.fntdata"/><Relationship Id="rId85" Type="http://schemas.openxmlformats.org/officeDocument/2006/relationships/font" Target="fonts/font28.fntdata"/><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2.fntdata"/><Relationship Id="rId67"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5.fntdata"/><Relationship Id="rId70" Type="http://schemas.openxmlformats.org/officeDocument/2006/relationships/font" Target="fonts/font13.fntdata"/><Relationship Id="rId75" Type="http://schemas.openxmlformats.org/officeDocument/2006/relationships/font" Target="fonts/font18.fntdata"/><Relationship Id="rId83" Type="http://schemas.openxmlformats.org/officeDocument/2006/relationships/font" Target="fonts/font26.fntdata"/><Relationship Id="rId88" Type="http://schemas.openxmlformats.org/officeDocument/2006/relationships/font" Target="fonts/font31.fntdata"/><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3.fntdata"/><Relationship Id="rId65" Type="http://schemas.openxmlformats.org/officeDocument/2006/relationships/font" Target="fonts/font8.fntdata"/><Relationship Id="rId73" Type="http://schemas.openxmlformats.org/officeDocument/2006/relationships/font" Target="fonts/font16.fntdata"/><Relationship Id="rId78" Type="http://schemas.openxmlformats.org/officeDocument/2006/relationships/font" Target="fonts/font21.fntdata"/><Relationship Id="rId81" Type="http://schemas.openxmlformats.org/officeDocument/2006/relationships/font" Target="fonts/font24.fntdata"/><Relationship Id="rId86" Type="http://schemas.openxmlformats.org/officeDocument/2006/relationships/font" Target="fonts/font29.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9.fntdata"/><Relationship Id="rId7" Type="http://schemas.openxmlformats.org/officeDocument/2006/relationships/slide" Target="slides/slide6.xml"/><Relationship Id="rId71" Type="http://schemas.openxmlformats.org/officeDocument/2006/relationships/font" Target="fonts/font14.fntdata"/><Relationship Id="rId9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9.fntdata"/><Relationship Id="rId87" Type="http://schemas.openxmlformats.org/officeDocument/2006/relationships/font" Target="fonts/font30.fntdata"/><Relationship Id="rId61" Type="http://schemas.openxmlformats.org/officeDocument/2006/relationships/font" Target="fonts/font4.fntdata"/><Relationship Id="rId82" Type="http://schemas.openxmlformats.org/officeDocument/2006/relationships/font" Target="fonts/font25.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‹N°›</a:t>
            </a:fld>
            <a:endParaRPr sz="12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1: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 name="Google Shape;71;p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f6b24d2ff2_0_2:notes"/>
          <p:cNvSpPr>
            <a:spLocks noGrp="1" noRot="1" noChangeAspect="1"/>
          </p:cNvSpPr>
          <p:nvPr>
            <p:ph type="sldImg" idx="2"/>
          </p:nvPr>
        </p:nvSpPr>
        <p:spPr>
          <a:xfrm>
            <a:off x="4038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g2f6b24d2ff2_0_2: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g2f6b24d2ff2_0_2:notes"/>
          <p:cNvSpPr txBox="1">
            <a:spLocks noGrp="1"/>
          </p:cNvSpPr>
          <p:nvPr>
            <p:ph type="sldNum" idx="12"/>
          </p:nvPr>
        </p:nvSpPr>
        <p:spPr>
          <a:xfrm>
            <a:off x="6905625" y="6513513"/>
            <a:ext cx="5283300" cy="344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f6b24d2ff2_0_28:notes"/>
          <p:cNvSpPr>
            <a:spLocks noGrp="1" noRot="1" noChangeAspect="1"/>
          </p:cNvSpPr>
          <p:nvPr>
            <p:ph type="sldImg" idx="2"/>
          </p:nvPr>
        </p:nvSpPr>
        <p:spPr>
          <a:xfrm>
            <a:off x="4038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g2f6b24d2ff2_0_28: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g2f6b24d2ff2_0_28:notes"/>
          <p:cNvSpPr txBox="1">
            <a:spLocks noGrp="1"/>
          </p:cNvSpPr>
          <p:nvPr>
            <p:ph type="sldNum" idx="12"/>
          </p:nvPr>
        </p:nvSpPr>
        <p:spPr>
          <a:xfrm>
            <a:off x="6905625" y="6513513"/>
            <a:ext cx="5283300" cy="344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2" name="Google Shape;22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2d2eb13f581_0_28:notes"/>
          <p:cNvSpPr>
            <a:spLocks noGrp="1" noRot="1" noChangeAspect="1"/>
          </p:cNvSpPr>
          <p:nvPr>
            <p:ph type="sldImg" idx="2"/>
          </p:nvPr>
        </p:nvSpPr>
        <p:spPr>
          <a:xfrm>
            <a:off x="4038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g2d2eb13f581_0_28: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g2d2eb13f581_0_28:notes"/>
          <p:cNvSpPr txBox="1">
            <a:spLocks noGrp="1"/>
          </p:cNvSpPr>
          <p:nvPr>
            <p:ph type="sldNum" idx="12"/>
          </p:nvPr>
        </p:nvSpPr>
        <p:spPr>
          <a:xfrm>
            <a:off x="6905625" y="6513513"/>
            <a:ext cx="5283300" cy="344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3010eef082b_0_0:notes"/>
          <p:cNvSpPr>
            <a:spLocks noGrp="1" noRot="1" noChangeAspect="1"/>
          </p:cNvSpPr>
          <p:nvPr>
            <p:ph type="sldImg" idx="2"/>
          </p:nvPr>
        </p:nvSpPr>
        <p:spPr>
          <a:xfrm>
            <a:off x="4038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g3010eef082b_0_0: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5" name="Google Shape;255;g3010eef082b_0_0:notes"/>
          <p:cNvSpPr txBox="1">
            <a:spLocks noGrp="1"/>
          </p:cNvSpPr>
          <p:nvPr>
            <p:ph type="sldNum" idx="12"/>
          </p:nvPr>
        </p:nvSpPr>
        <p:spPr>
          <a:xfrm>
            <a:off x="6905625" y="6513513"/>
            <a:ext cx="5283300" cy="344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2: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7" name="Google Shape;267;p1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2d2eb13f581_0_18: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3" name="Google Shape;273;g2d2eb13f581_0_18:notes"/>
          <p:cNvSpPr>
            <a:spLocks noGrp="1" noRot="1" noChangeAspect="1"/>
          </p:cNvSpPr>
          <p:nvPr>
            <p:ph type="sldImg" idx="2"/>
          </p:nvPr>
        </p:nvSpPr>
        <p:spPr>
          <a:xfrm>
            <a:off x="4038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28505988955_0_113: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g28505988955_0_113:notes"/>
          <p:cNvSpPr>
            <a:spLocks noGrp="1" noRot="1" noChangeAspect="1"/>
          </p:cNvSpPr>
          <p:nvPr>
            <p:ph type="sldImg" idx="2"/>
          </p:nvPr>
        </p:nvSpPr>
        <p:spPr>
          <a:xfrm>
            <a:off x="4038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3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1" name="Google Shape;301;p3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25bee6c2741_0_41: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0" name="Google Shape;310;g25bee6c2741_0_4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5fd553344c_0_62: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 name="Google Shape;88;g25fd553344c_0_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3: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5" name="Google Shape;325;p13: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p1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0" name="Google Shape;340;p1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274831191ac_0_34: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6" name="Google Shape;346;g274831191ac_0_3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1" name="Google Shape;361;p1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1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2" name="Google Shape;392;p1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25fd553344c_0_0:notes"/>
          <p:cNvSpPr>
            <a:spLocks noGrp="1" noRot="1" noChangeAspect="1"/>
          </p:cNvSpPr>
          <p:nvPr>
            <p:ph type="sldImg" idx="2"/>
          </p:nvPr>
        </p:nvSpPr>
        <p:spPr>
          <a:xfrm>
            <a:off x="4038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g25fd553344c_0_0: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4" name="Google Shape;404;g25fd553344c_0_0:notes"/>
          <p:cNvSpPr txBox="1">
            <a:spLocks noGrp="1"/>
          </p:cNvSpPr>
          <p:nvPr>
            <p:ph type="sldNum" idx="12"/>
          </p:nvPr>
        </p:nvSpPr>
        <p:spPr>
          <a:xfrm>
            <a:off x="6905625" y="6513513"/>
            <a:ext cx="5283300" cy="344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25fd553344c_0_6:notes"/>
          <p:cNvSpPr>
            <a:spLocks noGrp="1" noRot="1" noChangeAspect="1"/>
          </p:cNvSpPr>
          <p:nvPr>
            <p:ph type="sldImg" idx="2"/>
          </p:nvPr>
        </p:nvSpPr>
        <p:spPr>
          <a:xfrm>
            <a:off x="4038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g25fd553344c_0_6: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6" name="Google Shape;416;g25fd553344c_0_6:notes"/>
          <p:cNvSpPr txBox="1">
            <a:spLocks noGrp="1"/>
          </p:cNvSpPr>
          <p:nvPr>
            <p:ph type="sldNum" idx="12"/>
          </p:nvPr>
        </p:nvSpPr>
        <p:spPr>
          <a:xfrm>
            <a:off x="6905625" y="6513513"/>
            <a:ext cx="5283300" cy="344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2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7" name="Google Shape;427;p2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1: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3" name="Google Shape;453;p2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274831191ac_0_23: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g274831191ac_0_23: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 name="Google Shape;95;g274831191ac_0_23:notes"/>
          <p:cNvSpPr txBox="1">
            <a:spLocks noGrp="1"/>
          </p:cNvSpPr>
          <p:nvPr>
            <p:ph type="sldNum" idx="12"/>
          </p:nvPr>
        </p:nvSpPr>
        <p:spPr>
          <a:xfrm>
            <a:off x="6905625" y="6513513"/>
            <a:ext cx="5283300" cy="344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22: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8" name="Google Shape;468;p2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25bee6c2741_0_62: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0" name="Google Shape;480;g25bee6c2741_0_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2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p2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23: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3" name="Google Shape;513;p23: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0" name="Google Shape;520;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Need to update numbers: </a:t>
            </a:r>
            <a:br>
              <a:rPr lang="en-US"/>
            </a:br>
            <a:r>
              <a:rPr lang="en-US"/>
              <a:t>2023F</a:t>
            </a:r>
            <a:br>
              <a:rPr lang="en-US"/>
            </a:br>
            <a:r>
              <a:rPr lang="en-US">
                <a:highlight>
                  <a:srgbClr val="FFFFFF"/>
                </a:highlight>
              </a:rPr>
              <a:t>Master's Application: 8814 (up from 8582 last year)</a:t>
            </a:r>
            <a:endParaRPr>
              <a:highlight>
                <a:srgbClr val="FFFFFF"/>
              </a:highlight>
            </a:endParaRPr>
          </a:p>
          <a:p>
            <a:pPr marL="0" lvl="0" indent="0" algn="l" rtl="0">
              <a:lnSpc>
                <a:spcPct val="115000"/>
              </a:lnSpc>
              <a:spcBef>
                <a:spcPts val="0"/>
              </a:spcBef>
              <a:spcAft>
                <a:spcPts val="0"/>
              </a:spcAft>
              <a:buClr>
                <a:schemeClr val="dk1"/>
              </a:buClr>
              <a:buSzPts val="1100"/>
              <a:buFont typeface="Arial"/>
              <a:buNone/>
            </a:pPr>
            <a:r>
              <a:rPr lang="en-US">
                <a:highlight>
                  <a:srgbClr val="FFFFFF"/>
                </a:highlight>
              </a:rPr>
              <a:t>Master's Enrollment: 2102 (down from 2367 last year)</a:t>
            </a:r>
            <a:endParaRPr>
              <a:highlight>
                <a:srgbClr val="FFFFFF"/>
              </a:highlight>
            </a:endParaRPr>
          </a:p>
          <a:p>
            <a:pPr marL="0" lvl="0" indent="0" algn="l" rtl="0">
              <a:lnSpc>
                <a:spcPct val="100000"/>
              </a:lnSpc>
              <a:spcBef>
                <a:spcPts val="0"/>
              </a:spcBef>
              <a:spcAft>
                <a:spcPts val="0"/>
              </a:spcAft>
              <a:buSzPts val="1400"/>
              <a:buNone/>
            </a:pPr>
            <a:endParaRPr/>
          </a:p>
        </p:txBody>
      </p:sp>
      <p:sp>
        <p:nvSpPr>
          <p:cNvPr id="527" name="Google Shape;527;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2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100"/>
              <a:buNone/>
            </a:pPr>
            <a:r>
              <a:rPr lang="en-US">
                <a:highlight>
                  <a:srgbClr val="FFFFFF"/>
                </a:highlight>
              </a:rPr>
              <a:t>Update: </a:t>
            </a:r>
            <a:endParaRPr>
              <a:highlight>
                <a:srgbClr val="FFFFFF"/>
              </a:highlight>
            </a:endParaRPr>
          </a:p>
          <a:p>
            <a:pPr marL="0" lvl="0" indent="0" algn="l" rtl="0">
              <a:lnSpc>
                <a:spcPct val="115000"/>
              </a:lnSpc>
              <a:spcBef>
                <a:spcPts val="0"/>
              </a:spcBef>
              <a:spcAft>
                <a:spcPts val="0"/>
              </a:spcAft>
              <a:buSzPts val="1100"/>
              <a:buNone/>
            </a:pPr>
            <a:r>
              <a:rPr lang="en-US">
                <a:highlight>
                  <a:srgbClr val="FFFFFF"/>
                </a:highlight>
              </a:rPr>
              <a:t>2023F</a:t>
            </a:r>
            <a:endParaRPr>
              <a:highlight>
                <a:srgbClr val="FFFFFF"/>
              </a:highlight>
            </a:endParaRPr>
          </a:p>
          <a:p>
            <a:pPr marL="0" lvl="0" indent="0" algn="l" rtl="0">
              <a:lnSpc>
                <a:spcPct val="115000"/>
              </a:lnSpc>
              <a:spcBef>
                <a:spcPts val="0"/>
              </a:spcBef>
              <a:spcAft>
                <a:spcPts val="0"/>
              </a:spcAft>
              <a:buClr>
                <a:schemeClr val="dk1"/>
              </a:buClr>
              <a:buSzPts val="1100"/>
              <a:buFont typeface="Arial"/>
              <a:buNone/>
            </a:pPr>
            <a:r>
              <a:rPr lang="en-US">
                <a:highlight>
                  <a:srgbClr val="FFFFFF"/>
                </a:highlight>
              </a:rPr>
              <a:t>PhD Applications: 1256 (down from 1309 last year)</a:t>
            </a:r>
            <a:endParaRPr>
              <a:highlight>
                <a:srgbClr val="FFFFFF"/>
              </a:highlight>
            </a:endParaRPr>
          </a:p>
          <a:p>
            <a:pPr marL="0" lvl="0" indent="0" algn="l" rtl="0">
              <a:lnSpc>
                <a:spcPct val="115000"/>
              </a:lnSpc>
              <a:spcBef>
                <a:spcPts val="0"/>
              </a:spcBef>
              <a:spcAft>
                <a:spcPts val="0"/>
              </a:spcAft>
              <a:buClr>
                <a:schemeClr val="dk1"/>
              </a:buClr>
              <a:buSzPts val="1100"/>
              <a:buFont typeface="Arial"/>
              <a:buNone/>
            </a:pPr>
            <a:r>
              <a:rPr lang="en-US">
                <a:highlight>
                  <a:srgbClr val="FFFFFF"/>
                </a:highlight>
              </a:rPr>
              <a:t>PhD Enrollment: 368 to date, (down from 388 last year)</a:t>
            </a:r>
            <a:endParaRPr>
              <a:highlight>
                <a:srgbClr val="FFFFFF"/>
              </a:highlight>
            </a:endParaRPr>
          </a:p>
          <a:p>
            <a:pPr marL="0" lvl="0" indent="0" algn="l" rtl="0">
              <a:lnSpc>
                <a:spcPct val="100000"/>
              </a:lnSpc>
              <a:spcBef>
                <a:spcPts val="0"/>
              </a:spcBef>
              <a:spcAft>
                <a:spcPts val="0"/>
              </a:spcAft>
              <a:buSzPts val="1400"/>
              <a:buNone/>
            </a:pPr>
            <a:endParaRPr/>
          </a:p>
        </p:txBody>
      </p:sp>
      <p:sp>
        <p:nvSpPr>
          <p:cNvPr id="536" name="Google Shape;536;p2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25fd553344c_0_18:notes"/>
          <p:cNvSpPr>
            <a:spLocks noGrp="1" noRot="1" noChangeAspect="1"/>
          </p:cNvSpPr>
          <p:nvPr>
            <p:ph type="sldImg" idx="2"/>
          </p:nvPr>
        </p:nvSpPr>
        <p:spPr>
          <a:xfrm>
            <a:off x="4038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3" name="Google Shape;543;g25fd553344c_0_18: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4" name="Google Shape;544;g25fd553344c_0_18:notes"/>
          <p:cNvSpPr txBox="1">
            <a:spLocks noGrp="1"/>
          </p:cNvSpPr>
          <p:nvPr>
            <p:ph type="sldNum" idx="12"/>
          </p:nvPr>
        </p:nvSpPr>
        <p:spPr>
          <a:xfrm>
            <a:off x="6905625" y="6513513"/>
            <a:ext cx="5283300" cy="344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28674e314ac_0_0: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0" name="Google Shape;550;g28674e314ac_0_0:notes"/>
          <p:cNvSpPr>
            <a:spLocks noGrp="1" noRot="1" noChangeAspect="1"/>
          </p:cNvSpPr>
          <p:nvPr>
            <p:ph type="sldImg" idx="2"/>
          </p:nvPr>
        </p:nvSpPr>
        <p:spPr>
          <a:xfrm>
            <a:off x="4038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25bee6c2741_0_76: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1" name="Google Shape;561;g25bee6c2741_0_7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25917cf4a2d_0_35: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 name="Google Shape;101;g25917cf4a2d_0_3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3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6" name="Google Shape;576;p3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3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9" name="Google Shape;609;p3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p31: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5" name="Google Shape;615;p3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32: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1" name="Google Shape;621;p3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39fd1afb72e_0_1: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7" name="Google Shape;627;g39fd1afb72e_0_1:notes"/>
          <p:cNvSpPr>
            <a:spLocks noGrp="1" noRot="1" noChangeAspect="1"/>
          </p:cNvSpPr>
          <p:nvPr>
            <p:ph type="sldImg" idx="2"/>
          </p:nvPr>
        </p:nvSpPr>
        <p:spPr>
          <a:xfrm>
            <a:off x="4038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g2d2eb13f581_1_10: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3" name="Google Shape;633;g2d2eb13f581_1_10:notes"/>
          <p:cNvSpPr>
            <a:spLocks noGrp="1" noRot="1" noChangeAspect="1"/>
          </p:cNvSpPr>
          <p:nvPr>
            <p:ph type="sldImg" idx="2"/>
          </p:nvPr>
        </p:nvSpPr>
        <p:spPr>
          <a:xfrm>
            <a:off x="4038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25bee6c2741_0_95: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0" name="Google Shape;640;g25bee6c2741_0_9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3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5" name="Google Shape;655;p3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2ffdf42582b_0_1: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5" name="Google Shape;665;g2ffdf42582b_0_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3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3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8505988955_0_13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g28505988955_0_136: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5" name="Google Shape;115;g28505988955_0_136:notes"/>
          <p:cNvSpPr txBox="1">
            <a:spLocks noGrp="1"/>
          </p:cNvSpPr>
          <p:nvPr>
            <p:ph type="sldNum" idx="12"/>
          </p:nvPr>
        </p:nvSpPr>
        <p:spPr>
          <a:xfrm>
            <a:off x="6905625" y="6513513"/>
            <a:ext cx="5283300" cy="344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4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6" name="Google Shape;686;p4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p41: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7" name="Google Shape;697;p4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4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8" name="Google Shape;708;p4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g2ffd72c298c_2_0: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9" name="Google Shape;719;g2ffd72c298c_2_0:notes"/>
          <p:cNvSpPr>
            <a:spLocks noGrp="1" noRot="1" noChangeAspect="1"/>
          </p:cNvSpPr>
          <p:nvPr>
            <p:ph type="sldImg" idx="2"/>
          </p:nvPr>
        </p:nvSpPr>
        <p:spPr>
          <a:xfrm>
            <a:off x="4038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g2ffd72c1b3d_0_0: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1" name="Google Shape;731;g2ffd72c1b3d_0_0:notes"/>
          <p:cNvSpPr>
            <a:spLocks noGrp="1" noRot="1" noChangeAspect="1"/>
          </p:cNvSpPr>
          <p:nvPr>
            <p:ph type="sldImg" idx="2"/>
          </p:nvPr>
        </p:nvSpPr>
        <p:spPr>
          <a:xfrm>
            <a:off x="4038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4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2" name="Google Shape;742;p4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14ce62cab7_0_11:notes"/>
          <p:cNvSpPr>
            <a:spLocks noGrp="1" noRot="1" noChangeAspect="1"/>
          </p:cNvSpPr>
          <p:nvPr>
            <p:ph type="sldImg" idx="2"/>
          </p:nvPr>
        </p:nvSpPr>
        <p:spPr>
          <a:xfrm>
            <a:off x="4038600" y="857250"/>
            <a:ext cx="4114800" cy="2314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g314ce62cab7_0_11:notes"/>
          <p:cNvSpPr txBox="1">
            <a:spLocks noGrp="1"/>
          </p:cNvSpPr>
          <p:nvPr>
            <p:ph type="body" idx="1"/>
          </p:nvPr>
        </p:nvSpPr>
        <p:spPr>
          <a:xfrm>
            <a:off x="1219200" y="3300413"/>
            <a:ext cx="97536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7" name="Google Shape;127;g314ce62cab7_0_11:notes"/>
          <p:cNvSpPr txBox="1">
            <a:spLocks noGrp="1"/>
          </p:cNvSpPr>
          <p:nvPr>
            <p:ph type="sldNum" idx="12"/>
          </p:nvPr>
        </p:nvSpPr>
        <p:spPr>
          <a:xfrm>
            <a:off x="6905625" y="6513513"/>
            <a:ext cx="5283300" cy="3444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4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7" name="Google Shape;137;p4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5" name="Google Shape;155;p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3: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3: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1" name="Google Shape;181;p3:notes"/>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Only" type="obj">
  <p:cSld name="OBJECT">
    <p:bg>
      <p:bgPr>
        <a:solidFill>
          <a:schemeClr val="lt1"/>
        </a:solidFill>
        <a:effectLst/>
      </p:bgPr>
    </p:bg>
    <p:spTree>
      <p:nvGrpSpPr>
        <p:cNvPr id="1" name="Shape 21"/>
        <p:cNvGrpSpPr/>
        <p:nvPr/>
      </p:nvGrpSpPr>
      <p:grpSpPr>
        <a:xfrm>
          <a:off x="0" y="0"/>
          <a:ext cx="0" cy="0"/>
          <a:chOff x="0" y="0"/>
          <a:chExt cx="0" cy="0"/>
        </a:xfrm>
      </p:grpSpPr>
      <p:sp>
        <p:nvSpPr>
          <p:cNvPr id="22" name="Google Shape;22;p48"/>
          <p:cNvSpPr/>
          <p:nvPr/>
        </p:nvSpPr>
        <p:spPr>
          <a:xfrm>
            <a:off x="11353798" y="0"/>
            <a:ext cx="838200" cy="6855459"/>
          </a:xfrm>
          <a:custGeom>
            <a:avLst/>
            <a:gdLst/>
            <a:ahLst/>
            <a:cxnLst/>
            <a:rect l="l" t="t" r="r" b="b"/>
            <a:pathLst>
              <a:path w="838200" h="6855459" extrusionOk="0">
                <a:moveTo>
                  <a:pt x="838200" y="0"/>
                </a:moveTo>
                <a:lnTo>
                  <a:pt x="0" y="0"/>
                </a:lnTo>
                <a:lnTo>
                  <a:pt x="838200" y="6855402"/>
                </a:lnTo>
                <a:lnTo>
                  <a:pt x="838200" y="0"/>
                </a:lnTo>
                <a:close/>
              </a:path>
            </a:pathLst>
          </a:custGeom>
          <a:solidFill>
            <a:srgbClr val="F1F2F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23" name="Google Shape;23;p48"/>
          <p:cNvPicPr preferRelativeResize="0"/>
          <p:nvPr/>
        </p:nvPicPr>
        <p:blipFill rotWithShape="1">
          <a:blip r:embed="rId2">
            <a:alphaModFix/>
          </a:blip>
          <a:srcRect/>
          <a:stretch/>
        </p:blipFill>
        <p:spPr>
          <a:xfrm>
            <a:off x="298621" y="6394640"/>
            <a:ext cx="164757" cy="164719"/>
          </a:xfrm>
          <a:prstGeom prst="rect">
            <a:avLst/>
          </a:prstGeom>
          <a:noFill/>
          <a:ln>
            <a:noFill/>
          </a:ln>
        </p:spPr>
      </p:pic>
      <p:sp>
        <p:nvSpPr>
          <p:cNvPr id="24" name="Google Shape;24;p48"/>
          <p:cNvSpPr/>
          <p:nvPr/>
        </p:nvSpPr>
        <p:spPr>
          <a:xfrm>
            <a:off x="381000" y="0"/>
            <a:ext cx="0" cy="6258560"/>
          </a:xfrm>
          <a:custGeom>
            <a:avLst/>
            <a:gdLst/>
            <a:ahLst/>
            <a:cxnLst/>
            <a:rect l="l" t="t" r="r" b="b"/>
            <a:pathLst>
              <a:path w="120000" h="6258560" extrusionOk="0">
                <a:moveTo>
                  <a:pt x="0" y="6258267"/>
                </a:moveTo>
                <a:lnTo>
                  <a:pt x="0" y="0"/>
                </a:lnTo>
              </a:path>
            </a:pathLst>
          </a:custGeom>
          <a:noFill/>
          <a:ln w="9525" cap="flat" cmpd="sng">
            <a:solidFill>
              <a:srgbClr val="E4E5E6"/>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5" name="Google Shape;25;p48"/>
          <p:cNvSpPr/>
          <p:nvPr/>
        </p:nvSpPr>
        <p:spPr>
          <a:xfrm>
            <a:off x="3162300" y="6476999"/>
            <a:ext cx="8509000" cy="0"/>
          </a:xfrm>
          <a:custGeom>
            <a:avLst/>
            <a:gdLst/>
            <a:ahLst/>
            <a:cxnLst/>
            <a:rect l="l" t="t" r="r" b="b"/>
            <a:pathLst>
              <a:path w="8509000" h="120000" extrusionOk="0">
                <a:moveTo>
                  <a:pt x="0" y="0"/>
                </a:moveTo>
                <a:lnTo>
                  <a:pt x="8509000" y="0"/>
                </a:lnTo>
              </a:path>
            </a:pathLst>
          </a:custGeom>
          <a:noFill/>
          <a:ln w="9525" cap="flat" cmpd="sng">
            <a:solidFill>
              <a:srgbClr val="E4E5E6"/>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26" name="Google Shape;26;p48"/>
          <p:cNvPicPr preferRelativeResize="0"/>
          <p:nvPr/>
        </p:nvPicPr>
        <p:blipFill rotWithShape="1">
          <a:blip r:embed="rId3">
            <a:alphaModFix/>
          </a:blip>
          <a:srcRect/>
          <a:stretch/>
        </p:blipFill>
        <p:spPr>
          <a:xfrm>
            <a:off x="1248860" y="6421786"/>
            <a:ext cx="1786439" cy="110458"/>
          </a:xfrm>
          <a:prstGeom prst="rect">
            <a:avLst/>
          </a:prstGeom>
          <a:noFill/>
          <a:ln>
            <a:noFill/>
          </a:ln>
        </p:spPr>
      </p:pic>
      <p:sp>
        <p:nvSpPr>
          <p:cNvPr id="27" name="Google Shape;27;p48"/>
          <p:cNvSpPr/>
          <p:nvPr/>
        </p:nvSpPr>
        <p:spPr>
          <a:xfrm>
            <a:off x="590378" y="6437191"/>
            <a:ext cx="584200" cy="80645"/>
          </a:xfrm>
          <a:custGeom>
            <a:avLst/>
            <a:gdLst/>
            <a:ahLst/>
            <a:cxnLst/>
            <a:rect l="l" t="t" r="r" b="b"/>
            <a:pathLst>
              <a:path w="584200" h="80645" extrusionOk="0">
                <a:moveTo>
                  <a:pt x="13227" y="50749"/>
                </a:moveTo>
                <a:lnTo>
                  <a:pt x="0" y="50749"/>
                </a:lnTo>
                <a:lnTo>
                  <a:pt x="0" y="54940"/>
                </a:lnTo>
                <a:lnTo>
                  <a:pt x="24472" y="80251"/>
                </a:lnTo>
                <a:lnTo>
                  <a:pt x="34232" y="80251"/>
                </a:lnTo>
                <a:lnTo>
                  <a:pt x="58570" y="67233"/>
                </a:lnTo>
                <a:lnTo>
                  <a:pt x="27508" y="67233"/>
                </a:lnTo>
                <a:lnTo>
                  <a:pt x="25628" y="66928"/>
                </a:lnTo>
                <a:lnTo>
                  <a:pt x="13227" y="53720"/>
                </a:lnTo>
                <a:lnTo>
                  <a:pt x="13227" y="50749"/>
                </a:lnTo>
                <a:close/>
              </a:path>
              <a:path w="584200" h="80645" extrusionOk="0">
                <a:moveTo>
                  <a:pt x="32315" y="0"/>
                </a:moveTo>
                <a:lnTo>
                  <a:pt x="27324" y="0"/>
                </a:lnTo>
                <a:lnTo>
                  <a:pt x="24021" y="450"/>
                </a:lnTo>
                <a:lnTo>
                  <a:pt x="3499" y="26244"/>
                </a:lnTo>
                <a:lnTo>
                  <a:pt x="4229" y="29349"/>
                </a:lnTo>
                <a:lnTo>
                  <a:pt x="29394" y="44354"/>
                </a:lnTo>
                <a:lnTo>
                  <a:pt x="33839" y="45523"/>
                </a:lnTo>
                <a:lnTo>
                  <a:pt x="47498" y="54768"/>
                </a:lnTo>
                <a:lnTo>
                  <a:pt x="47431" y="58826"/>
                </a:lnTo>
                <a:lnTo>
                  <a:pt x="32061" y="67233"/>
                </a:lnTo>
                <a:lnTo>
                  <a:pt x="58570" y="67233"/>
                </a:lnTo>
                <a:lnTo>
                  <a:pt x="60623" y="63277"/>
                </a:lnTo>
                <a:lnTo>
                  <a:pt x="61300" y="60344"/>
                </a:lnTo>
                <a:lnTo>
                  <a:pt x="61379" y="51981"/>
                </a:lnTo>
                <a:lnTo>
                  <a:pt x="60528" y="48386"/>
                </a:lnTo>
                <a:lnTo>
                  <a:pt x="31013" y="31483"/>
                </a:lnTo>
                <a:lnTo>
                  <a:pt x="28943" y="30956"/>
                </a:lnTo>
                <a:lnTo>
                  <a:pt x="16802" y="23571"/>
                </a:lnTo>
                <a:lnTo>
                  <a:pt x="16802" y="20897"/>
                </a:lnTo>
                <a:lnTo>
                  <a:pt x="28378" y="13004"/>
                </a:lnTo>
                <a:lnTo>
                  <a:pt x="57853" y="13004"/>
                </a:lnTo>
                <a:lnTo>
                  <a:pt x="56661" y="10839"/>
                </a:lnTo>
                <a:lnTo>
                  <a:pt x="34245" y="88"/>
                </a:lnTo>
                <a:lnTo>
                  <a:pt x="32315" y="0"/>
                </a:lnTo>
                <a:close/>
              </a:path>
              <a:path w="584200" h="80645" extrusionOk="0">
                <a:moveTo>
                  <a:pt x="57853" y="13004"/>
                </a:moveTo>
                <a:lnTo>
                  <a:pt x="31921" y="13004"/>
                </a:lnTo>
                <a:lnTo>
                  <a:pt x="33705" y="13169"/>
                </a:lnTo>
                <a:lnTo>
                  <a:pt x="37534" y="13823"/>
                </a:lnTo>
                <a:lnTo>
                  <a:pt x="47174" y="26244"/>
                </a:lnTo>
                <a:lnTo>
                  <a:pt x="60509" y="26244"/>
                </a:lnTo>
                <a:lnTo>
                  <a:pt x="60509" y="22263"/>
                </a:lnTo>
                <a:lnTo>
                  <a:pt x="60001" y="18872"/>
                </a:lnTo>
                <a:lnTo>
                  <a:pt x="57944" y="13169"/>
                </a:lnTo>
                <a:lnTo>
                  <a:pt x="57853" y="13004"/>
                </a:lnTo>
                <a:close/>
              </a:path>
              <a:path w="584200" h="80645" extrusionOk="0">
                <a:moveTo>
                  <a:pt x="122002" y="14427"/>
                </a:moveTo>
                <a:lnTo>
                  <a:pt x="108985" y="14427"/>
                </a:lnTo>
                <a:lnTo>
                  <a:pt x="108985" y="78943"/>
                </a:lnTo>
                <a:lnTo>
                  <a:pt x="122002" y="78943"/>
                </a:lnTo>
                <a:lnTo>
                  <a:pt x="122002" y="14427"/>
                </a:lnTo>
                <a:close/>
              </a:path>
              <a:path w="584200" h="80645" extrusionOk="0">
                <a:moveTo>
                  <a:pt x="145967" y="1409"/>
                </a:moveTo>
                <a:lnTo>
                  <a:pt x="85128" y="1409"/>
                </a:lnTo>
                <a:lnTo>
                  <a:pt x="85128" y="14427"/>
                </a:lnTo>
                <a:lnTo>
                  <a:pt x="145967" y="14427"/>
                </a:lnTo>
                <a:lnTo>
                  <a:pt x="145967" y="1409"/>
                </a:lnTo>
                <a:close/>
              </a:path>
              <a:path w="584200" h="80645" extrusionOk="0">
                <a:moveTo>
                  <a:pt x="229577" y="1409"/>
                </a:moveTo>
                <a:lnTo>
                  <a:pt x="171227" y="1409"/>
                </a:lnTo>
                <a:lnTo>
                  <a:pt x="171227" y="78943"/>
                </a:lnTo>
                <a:lnTo>
                  <a:pt x="229685" y="78943"/>
                </a:lnTo>
                <a:lnTo>
                  <a:pt x="229685" y="65932"/>
                </a:lnTo>
                <a:lnTo>
                  <a:pt x="184467" y="65932"/>
                </a:lnTo>
                <a:lnTo>
                  <a:pt x="184467" y="44564"/>
                </a:lnTo>
                <a:lnTo>
                  <a:pt x="226980" y="44564"/>
                </a:lnTo>
                <a:lnTo>
                  <a:pt x="226980" y="31229"/>
                </a:lnTo>
                <a:lnTo>
                  <a:pt x="184467" y="31229"/>
                </a:lnTo>
                <a:lnTo>
                  <a:pt x="184467" y="14427"/>
                </a:lnTo>
                <a:lnTo>
                  <a:pt x="229577" y="14427"/>
                </a:lnTo>
                <a:lnTo>
                  <a:pt x="229577" y="1409"/>
                </a:lnTo>
                <a:close/>
              </a:path>
              <a:path w="584200" h="80645" extrusionOk="0">
                <a:moveTo>
                  <a:pt x="266560" y="1409"/>
                </a:moveTo>
                <a:lnTo>
                  <a:pt x="251485" y="1409"/>
                </a:lnTo>
                <a:lnTo>
                  <a:pt x="277615" y="78943"/>
                </a:lnTo>
                <a:lnTo>
                  <a:pt x="295624" y="78943"/>
                </a:lnTo>
                <a:lnTo>
                  <a:pt x="300234" y="65493"/>
                </a:lnTo>
                <a:lnTo>
                  <a:pt x="286950" y="65493"/>
                </a:lnTo>
                <a:lnTo>
                  <a:pt x="266560" y="1409"/>
                </a:lnTo>
                <a:close/>
              </a:path>
              <a:path w="584200" h="80645" extrusionOk="0">
                <a:moveTo>
                  <a:pt x="322198" y="1409"/>
                </a:moveTo>
                <a:lnTo>
                  <a:pt x="307549" y="1409"/>
                </a:lnTo>
                <a:lnTo>
                  <a:pt x="286950" y="65493"/>
                </a:lnTo>
                <a:lnTo>
                  <a:pt x="300234" y="65493"/>
                </a:lnTo>
                <a:lnTo>
                  <a:pt x="322198" y="1409"/>
                </a:lnTo>
                <a:close/>
              </a:path>
              <a:path w="584200" h="80645" extrusionOk="0">
                <a:moveTo>
                  <a:pt x="403529" y="1409"/>
                </a:moveTo>
                <a:lnTo>
                  <a:pt x="345186" y="1409"/>
                </a:lnTo>
                <a:lnTo>
                  <a:pt x="345186" y="78943"/>
                </a:lnTo>
                <a:lnTo>
                  <a:pt x="403637" y="78943"/>
                </a:lnTo>
                <a:lnTo>
                  <a:pt x="403637" y="65932"/>
                </a:lnTo>
                <a:lnTo>
                  <a:pt x="358413" y="65932"/>
                </a:lnTo>
                <a:lnTo>
                  <a:pt x="358413" y="44564"/>
                </a:lnTo>
                <a:lnTo>
                  <a:pt x="400926" y="44564"/>
                </a:lnTo>
                <a:lnTo>
                  <a:pt x="400926" y="31229"/>
                </a:lnTo>
                <a:lnTo>
                  <a:pt x="358413" y="31229"/>
                </a:lnTo>
                <a:lnTo>
                  <a:pt x="358413" y="14427"/>
                </a:lnTo>
                <a:lnTo>
                  <a:pt x="403529" y="14427"/>
                </a:lnTo>
                <a:lnTo>
                  <a:pt x="403529" y="1409"/>
                </a:lnTo>
                <a:close/>
              </a:path>
              <a:path w="584200" h="80645" extrusionOk="0">
                <a:moveTo>
                  <a:pt x="443439" y="1409"/>
                </a:moveTo>
                <a:lnTo>
                  <a:pt x="431825" y="1409"/>
                </a:lnTo>
                <a:lnTo>
                  <a:pt x="431825" y="78943"/>
                </a:lnTo>
                <a:lnTo>
                  <a:pt x="444303" y="78943"/>
                </a:lnTo>
                <a:lnTo>
                  <a:pt x="444303" y="26568"/>
                </a:lnTo>
                <a:lnTo>
                  <a:pt x="461304" y="26568"/>
                </a:lnTo>
                <a:lnTo>
                  <a:pt x="443439" y="1409"/>
                </a:lnTo>
                <a:close/>
              </a:path>
              <a:path w="584200" h="80645" extrusionOk="0">
                <a:moveTo>
                  <a:pt x="461304" y="26568"/>
                </a:moveTo>
                <a:lnTo>
                  <a:pt x="444303" y="26568"/>
                </a:lnTo>
                <a:lnTo>
                  <a:pt x="481933" y="78943"/>
                </a:lnTo>
                <a:lnTo>
                  <a:pt x="493648" y="78943"/>
                </a:lnTo>
                <a:lnTo>
                  <a:pt x="493648" y="54546"/>
                </a:lnTo>
                <a:lnTo>
                  <a:pt x="481171" y="54546"/>
                </a:lnTo>
                <a:lnTo>
                  <a:pt x="461304" y="26568"/>
                </a:lnTo>
                <a:close/>
              </a:path>
              <a:path w="584200" h="80645" extrusionOk="0">
                <a:moveTo>
                  <a:pt x="493648" y="1409"/>
                </a:moveTo>
                <a:lnTo>
                  <a:pt x="481171" y="1409"/>
                </a:lnTo>
                <a:lnTo>
                  <a:pt x="481171" y="54546"/>
                </a:lnTo>
                <a:lnTo>
                  <a:pt x="493648" y="54546"/>
                </a:lnTo>
                <a:lnTo>
                  <a:pt x="493648" y="1409"/>
                </a:lnTo>
                <a:close/>
              </a:path>
              <a:path w="584200" h="80645" extrusionOk="0">
                <a:moveTo>
                  <a:pt x="535831" y="50749"/>
                </a:moveTo>
                <a:lnTo>
                  <a:pt x="522598" y="50749"/>
                </a:lnTo>
                <a:lnTo>
                  <a:pt x="522598" y="54940"/>
                </a:lnTo>
                <a:lnTo>
                  <a:pt x="547077" y="80251"/>
                </a:lnTo>
                <a:lnTo>
                  <a:pt x="556831" y="80251"/>
                </a:lnTo>
                <a:lnTo>
                  <a:pt x="581168" y="67233"/>
                </a:lnTo>
                <a:lnTo>
                  <a:pt x="550113" y="67233"/>
                </a:lnTo>
                <a:lnTo>
                  <a:pt x="548233" y="66928"/>
                </a:lnTo>
                <a:lnTo>
                  <a:pt x="535831" y="53720"/>
                </a:lnTo>
                <a:lnTo>
                  <a:pt x="535831" y="50749"/>
                </a:lnTo>
                <a:close/>
              </a:path>
              <a:path w="584200" h="80645" extrusionOk="0">
                <a:moveTo>
                  <a:pt x="554920" y="0"/>
                </a:moveTo>
                <a:lnTo>
                  <a:pt x="549935" y="0"/>
                </a:lnTo>
                <a:lnTo>
                  <a:pt x="546619" y="450"/>
                </a:lnTo>
                <a:lnTo>
                  <a:pt x="526098" y="26244"/>
                </a:lnTo>
                <a:lnTo>
                  <a:pt x="526821" y="29349"/>
                </a:lnTo>
                <a:lnTo>
                  <a:pt x="551992" y="44354"/>
                </a:lnTo>
                <a:lnTo>
                  <a:pt x="556437" y="45523"/>
                </a:lnTo>
                <a:lnTo>
                  <a:pt x="570102" y="54768"/>
                </a:lnTo>
                <a:lnTo>
                  <a:pt x="570035" y="58826"/>
                </a:lnTo>
                <a:lnTo>
                  <a:pt x="569639" y="60204"/>
                </a:lnTo>
                <a:lnTo>
                  <a:pt x="567835" y="62877"/>
                </a:lnTo>
                <a:lnTo>
                  <a:pt x="566597" y="63969"/>
                </a:lnTo>
                <a:lnTo>
                  <a:pt x="564997" y="64789"/>
                </a:lnTo>
                <a:lnTo>
                  <a:pt x="563416" y="65627"/>
                </a:lnTo>
                <a:lnTo>
                  <a:pt x="561511" y="66243"/>
                </a:lnTo>
                <a:lnTo>
                  <a:pt x="557110" y="67036"/>
                </a:lnTo>
                <a:lnTo>
                  <a:pt x="554666" y="67233"/>
                </a:lnTo>
                <a:lnTo>
                  <a:pt x="581168" y="67233"/>
                </a:lnTo>
                <a:lnTo>
                  <a:pt x="583221" y="63277"/>
                </a:lnTo>
                <a:lnTo>
                  <a:pt x="583904" y="60344"/>
                </a:lnTo>
                <a:lnTo>
                  <a:pt x="583983" y="51981"/>
                </a:lnTo>
                <a:lnTo>
                  <a:pt x="583133" y="48386"/>
                </a:lnTo>
                <a:lnTo>
                  <a:pt x="553618" y="31483"/>
                </a:lnTo>
                <a:lnTo>
                  <a:pt x="551541" y="30956"/>
                </a:lnTo>
                <a:lnTo>
                  <a:pt x="539413" y="23571"/>
                </a:lnTo>
                <a:lnTo>
                  <a:pt x="539413" y="20897"/>
                </a:lnTo>
                <a:lnTo>
                  <a:pt x="550983" y="13004"/>
                </a:lnTo>
                <a:lnTo>
                  <a:pt x="580457" y="13004"/>
                </a:lnTo>
                <a:lnTo>
                  <a:pt x="579259" y="10839"/>
                </a:lnTo>
                <a:lnTo>
                  <a:pt x="556856" y="88"/>
                </a:lnTo>
                <a:lnTo>
                  <a:pt x="554920" y="0"/>
                </a:lnTo>
                <a:close/>
              </a:path>
              <a:path w="584200" h="80645" extrusionOk="0">
                <a:moveTo>
                  <a:pt x="580457" y="13004"/>
                </a:moveTo>
                <a:lnTo>
                  <a:pt x="554519" y="13004"/>
                </a:lnTo>
                <a:lnTo>
                  <a:pt x="556304" y="13169"/>
                </a:lnTo>
                <a:lnTo>
                  <a:pt x="560139" y="13823"/>
                </a:lnTo>
                <a:lnTo>
                  <a:pt x="569779" y="26244"/>
                </a:lnTo>
                <a:lnTo>
                  <a:pt x="583114" y="26244"/>
                </a:lnTo>
                <a:lnTo>
                  <a:pt x="583114" y="22263"/>
                </a:lnTo>
                <a:lnTo>
                  <a:pt x="582606" y="18872"/>
                </a:lnTo>
                <a:lnTo>
                  <a:pt x="580548" y="13169"/>
                </a:lnTo>
                <a:lnTo>
                  <a:pt x="580457" y="13004"/>
                </a:lnTo>
                <a:close/>
              </a:path>
            </a:pathLst>
          </a:custGeom>
          <a:solidFill>
            <a:srgbClr val="A32638"/>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28" name="Google Shape;28;p48"/>
          <p:cNvPicPr preferRelativeResize="0"/>
          <p:nvPr/>
        </p:nvPicPr>
        <p:blipFill rotWithShape="1">
          <a:blip r:embed="rId4">
            <a:alphaModFix/>
          </a:blip>
          <a:srcRect/>
          <a:stretch/>
        </p:blipFill>
        <p:spPr>
          <a:xfrm>
            <a:off x="0" y="0"/>
            <a:ext cx="12090398" cy="6857999"/>
          </a:xfrm>
          <a:prstGeom prst="rect">
            <a:avLst/>
          </a:prstGeom>
          <a:noFill/>
          <a:ln>
            <a:noFill/>
          </a:ln>
        </p:spPr>
      </p:pic>
      <p:pic>
        <p:nvPicPr>
          <p:cNvPr id="29" name="Google Shape;29;p48"/>
          <p:cNvPicPr preferRelativeResize="0"/>
          <p:nvPr/>
        </p:nvPicPr>
        <p:blipFill rotWithShape="1">
          <a:blip r:embed="rId5">
            <a:alphaModFix/>
          </a:blip>
          <a:srcRect/>
          <a:stretch/>
        </p:blipFill>
        <p:spPr>
          <a:xfrm>
            <a:off x="298451" y="0"/>
            <a:ext cx="11893548" cy="6857999"/>
          </a:xfrm>
          <a:prstGeom prst="rect">
            <a:avLst/>
          </a:prstGeom>
          <a:noFill/>
          <a:ln>
            <a:noFill/>
          </a:ln>
        </p:spPr>
      </p:pic>
      <p:sp>
        <p:nvSpPr>
          <p:cNvPr id="30" name="Google Shape;30;p48"/>
          <p:cNvSpPr txBox="1">
            <a:spLocks noGrp="1"/>
          </p:cNvSpPr>
          <p:nvPr>
            <p:ph type="title"/>
          </p:nvPr>
        </p:nvSpPr>
        <p:spPr>
          <a:xfrm>
            <a:off x="6121831" y="2027053"/>
            <a:ext cx="5460995" cy="2438391"/>
          </a:xfrm>
          <a:prstGeom prst="rect">
            <a:avLst/>
          </a:prstGeom>
          <a:noFill/>
          <a:ln>
            <a:noFill/>
          </a:ln>
        </p:spPr>
        <p:txBody>
          <a:bodyPr spcFirstLastPara="1" wrap="square" lIns="0" tIns="0" rIns="0" bIns="0" anchor="t" anchorCtr="0">
            <a:spAutoFit/>
          </a:bodyPr>
          <a:lstStyle>
            <a:lvl1pPr lvl="0" algn="r">
              <a:lnSpc>
                <a:spcPct val="100000"/>
              </a:lnSpc>
              <a:spcBef>
                <a:spcPts val="0"/>
              </a:spcBef>
              <a:spcAft>
                <a:spcPts val="0"/>
              </a:spcAft>
              <a:buSzPts val="1400"/>
              <a:buNone/>
              <a:defRPr sz="5400" b="0" i="0">
                <a:solidFill>
                  <a:srgbClr val="363D45"/>
                </a:solidFill>
                <a:latin typeface="Saira Condensed"/>
                <a:ea typeface="Saira Condensed"/>
                <a:cs typeface="Saira Condensed"/>
                <a:sym typeface="Saira Condense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8"/>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8"/>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48"/>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ubhead and Content">
  <p:cSld name="Title, Subhead and Content">
    <p:spTree>
      <p:nvGrpSpPr>
        <p:cNvPr id="1" name="Shape 34"/>
        <p:cNvGrpSpPr/>
        <p:nvPr/>
      </p:nvGrpSpPr>
      <p:grpSpPr>
        <a:xfrm>
          <a:off x="0" y="0"/>
          <a:ext cx="0" cy="0"/>
          <a:chOff x="0" y="0"/>
          <a:chExt cx="0" cy="0"/>
        </a:xfrm>
      </p:grpSpPr>
      <p:sp>
        <p:nvSpPr>
          <p:cNvPr id="35" name="Google Shape;35;p49"/>
          <p:cNvSpPr txBox="1">
            <a:spLocks noGrp="1"/>
          </p:cNvSpPr>
          <p:nvPr>
            <p:ph type="title"/>
          </p:nvPr>
        </p:nvSpPr>
        <p:spPr>
          <a:xfrm>
            <a:off x="646359" y="365127"/>
            <a:ext cx="10709031" cy="734621"/>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9"/>
          <p:cNvSpPr txBox="1">
            <a:spLocks noGrp="1"/>
          </p:cNvSpPr>
          <p:nvPr>
            <p:ph type="body" idx="1"/>
          </p:nvPr>
        </p:nvSpPr>
        <p:spPr>
          <a:xfrm>
            <a:off x="644771" y="1345482"/>
            <a:ext cx="10709031" cy="734620"/>
          </a:xfrm>
          <a:prstGeom prst="rect">
            <a:avLst/>
          </a:prstGeom>
          <a:noFill/>
          <a:ln>
            <a:noFill/>
          </a:ln>
        </p:spPr>
        <p:txBody>
          <a:bodyPr spcFirstLastPara="1" wrap="square" lIns="0" tIns="0" rIns="0" bIns="0" anchor="t" anchorCtr="0">
            <a:normAutofit/>
          </a:bodyPr>
          <a:lstStyle>
            <a:lvl1pPr marL="457200" lvl="0" indent="-228600" algn="l">
              <a:lnSpc>
                <a:spcPct val="100000"/>
              </a:lnSpc>
              <a:spcBef>
                <a:spcPts val="0"/>
              </a:spcBef>
              <a:spcAft>
                <a:spcPts val="0"/>
              </a:spcAft>
              <a:buClr>
                <a:schemeClr val="accent1"/>
              </a:buClr>
              <a:buSzPts val="2000"/>
              <a:buFont typeface="IBM Plex Sans Light"/>
              <a:buNone/>
              <a:defRPr sz="2000" b="0" i="0">
                <a:solidFill>
                  <a:schemeClr val="accent1"/>
                </a:solidFill>
                <a:latin typeface="IBM Plex Sans Light"/>
                <a:ea typeface="IBM Plex Sans Light"/>
                <a:cs typeface="IBM Plex Sans Light"/>
                <a:sym typeface="IBM Plex Sans Light"/>
              </a:defRPr>
            </a:lvl1pPr>
            <a:lvl2pPr marL="914400" lvl="1" indent="-228600" algn="l">
              <a:lnSpc>
                <a:spcPct val="100000"/>
              </a:lnSpc>
              <a:spcBef>
                <a:spcPts val="0"/>
              </a:spcBef>
              <a:spcAft>
                <a:spcPts val="0"/>
              </a:spcAft>
              <a:buClr>
                <a:schemeClr val="accent1"/>
              </a:buClr>
              <a:buSzPts val="1800"/>
              <a:buFont typeface="IBM Plex Sans Light"/>
              <a:buNone/>
              <a:defRPr b="0" i="0">
                <a:solidFill>
                  <a:schemeClr val="accent1"/>
                </a:solidFill>
                <a:latin typeface="IBM Plex Sans Light"/>
                <a:ea typeface="IBM Plex Sans Light"/>
                <a:cs typeface="IBM Plex Sans Light"/>
                <a:sym typeface="IBM Plex Sans Light"/>
              </a:defRPr>
            </a:lvl2pPr>
            <a:lvl3pPr marL="1371600" lvl="2" indent="-228600" algn="l">
              <a:lnSpc>
                <a:spcPct val="100000"/>
              </a:lnSpc>
              <a:spcBef>
                <a:spcPts val="0"/>
              </a:spcBef>
              <a:spcAft>
                <a:spcPts val="0"/>
              </a:spcAft>
              <a:buClr>
                <a:schemeClr val="accent1"/>
              </a:buClr>
              <a:buSzPts val="1800"/>
              <a:buFont typeface="IBM Plex Sans Light"/>
              <a:buNone/>
              <a:defRPr b="0" i="0">
                <a:solidFill>
                  <a:schemeClr val="accent1"/>
                </a:solidFill>
                <a:latin typeface="IBM Plex Sans Light"/>
                <a:ea typeface="IBM Plex Sans Light"/>
                <a:cs typeface="IBM Plex Sans Light"/>
                <a:sym typeface="IBM Plex Sans Light"/>
              </a:defRPr>
            </a:lvl3pPr>
            <a:lvl4pPr marL="1828800" lvl="3" indent="-228600" algn="l">
              <a:lnSpc>
                <a:spcPct val="100000"/>
              </a:lnSpc>
              <a:spcBef>
                <a:spcPts val="0"/>
              </a:spcBef>
              <a:spcAft>
                <a:spcPts val="0"/>
              </a:spcAft>
              <a:buClr>
                <a:schemeClr val="accent1"/>
              </a:buClr>
              <a:buSzPts val="1800"/>
              <a:buFont typeface="IBM Plex Sans Light"/>
              <a:buNone/>
              <a:defRPr b="0" i="0">
                <a:solidFill>
                  <a:schemeClr val="accent1"/>
                </a:solidFill>
                <a:latin typeface="IBM Plex Sans Light"/>
                <a:ea typeface="IBM Plex Sans Light"/>
                <a:cs typeface="IBM Plex Sans Light"/>
                <a:sym typeface="IBM Plex Sans Light"/>
              </a:defRPr>
            </a:lvl4pPr>
            <a:lvl5pPr marL="2286000" lvl="4" indent="-228600" algn="l">
              <a:lnSpc>
                <a:spcPct val="100000"/>
              </a:lnSpc>
              <a:spcBef>
                <a:spcPts val="0"/>
              </a:spcBef>
              <a:spcAft>
                <a:spcPts val="0"/>
              </a:spcAft>
              <a:buClr>
                <a:schemeClr val="accent1"/>
              </a:buClr>
              <a:buSzPts val="1800"/>
              <a:buFont typeface="IBM Plex Sans Light"/>
              <a:buNone/>
              <a:defRPr b="0" i="0">
                <a:solidFill>
                  <a:schemeClr val="accent1"/>
                </a:solidFill>
                <a:latin typeface="IBM Plex Sans Light"/>
                <a:ea typeface="IBM Plex Sans Light"/>
                <a:cs typeface="IBM Plex Sans Light"/>
                <a:sym typeface="IBM Plex Sans Light"/>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37" name="Google Shape;37;p49"/>
          <p:cNvSpPr txBox="1">
            <a:spLocks noGrp="1"/>
          </p:cNvSpPr>
          <p:nvPr>
            <p:ph type="body" idx="2"/>
          </p:nvPr>
        </p:nvSpPr>
        <p:spPr>
          <a:xfrm>
            <a:off x="644771" y="2202874"/>
            <a:ext cx="10709031" cy="3879273"/>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38" name="Google Shape;38;p49"/>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9"/>
        <p:cNvGrpSpPr/>
        <p:nvPr/>
      </p:nvGrpSpPr>
      <p:grpSpPr>
        <a:xfrm>
          <a:off x="0" y="0"/>
          <a:ext cx="0" cy="0"/>
          <a:chOff x="0" y="0"/>
          <a:chExt cx="0" cy="0"/>
        </a:xfrm>
      </p:grpSpPr>
      <p:sp>
        <p:nvSpPr>
          <p:cNvPr id="40" name="Google Shape;40;p50"/>
          <p:cNvSpPr txBox="1">
            <a:spLocks noGrp="1"/>
          </p:cNvSpPr>
          <p:nvPr>
            <p:ph type="title"/>
          </p:nvPr>
        </p:nvSpPr>
        <p:spPr>
          <a:xfrm>
            <a:off x="725099" y="283971"/>
            <a:ext cx="10026650" cy="63500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4000" b="1" i="0">
                <a:solidFill>
                  <a:srgbClr val="363D45"/>
                </a:solidFill>
                <a:latin typeface="Saira Condensed"/>
                <a:ea typeface="Saira Condensed"/>
                <a:cs typeface="Saira Condensed"/>
                <a:sym typeface="Saira Condense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50"/>
          <p:cNvSpPr txBox="1">
            <a:spLocks noGrp="1"/>
          </p:cNvSpPr>
          <p:nvPr>
            <p:ph type="body" idx="1"/>
          </p:nvPr>
        </p:nvSpPr>
        <p:spPr>
          <a:xfrm>
            <a:off x="609600" y="1577340"/>
            <a:ext cx="5303520" cy="4526280"/>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2" name="Google Shape;42;p50"/>
          <p:cNvSpPr txBox="1">
            <a:spLocks noGrp="1"/>
          </p:cNvSpPr>
          <p:nvPr>
            <p:ph type="body" idx="2"/>
          </p:nvPr>
        </p:nvSpPr>
        <p:spPr>
          <a:xfrm>
            <a:off x="6278880" y="1577340"/>
            <a:ext cx="5303520" cy="4526280"/>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3" name="Google Shape;43;p50"/>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50"/>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50"/>
          <p:cNvSpPr txBox="1">
            <a:spLocks noGrp="1"/>
          </p:cNvSpPr>
          <p:nvPr>
            <p:ph type="sldNum" idx="12"/>
          </p:nvPr>
        </p:nvSpPr>
        <p:spPr>
          <a:xfrm>
            <a:off x="9144000" y="6377940"/>
            <a:ext cx="2804160" cy="184666"/>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rgbClr val="A32538"/>
                </a:solidFill>
                <a:latin typeface="IBM Plex Sans"/>
                <a:ea typeface="IBM Plex Sans"/>
                <a:cs typeface="IBM Plex Sans"/>
                <a:sym typeface="IBM Plex San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rgbClr val="A32538"/>
                </a:solidFill>
                <a:latin typeface="IBM Plex Sans"/>
                <a:ea typeface="IBM Plex Sans"/>
                <a:cs typeface="IBM Plex Sans"/>
                <a:sym typeface="IBM Plex San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rgbClr val="A32538"/>
                </a:solidFill>
                <a:latin typeface="IBM Plex Sans"/>
                <a:ea typeface="IBM Plex Sans"/>
                <a:cs typeface="IBM Plex Sans"/>
                <a:sym typeface="IBM Plex San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rgbClr val="A32538"/>
                </a:solidFill>
                <a:latin typeface="IBM Plex Sans"/>
                <a:ea typeface="IBM Plex Sans"/>
                <a:cs typeface="IBM Plex Sans"/>
                <a:sym typeface="IBM Plex San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rgbClr val="A32538"/>
                </a:solidFill>
                <a:latin typeface="IBM Plex Sans"/>
                <a:ea typeface="IBM Plex Sans"/>
                <a:cs typeface="IBM Plex Sans"/>
                <a:sym typeface="IBM Plex San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rgbClr val="A32538"/>
                </a:solidFill>
                <a:latin typeface="IBM Plex Sans"/>
                <a:ea typeface="IBM Plex Sans"/>
                <a:cs typeface="IBM Plex Sans"/>
                <a:sym typeface="IBM Plex San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rgbClr val="A32538"/>
                </a:solidFill>
                <a:latin typeface="IBM Plex Sans"/>
                <a:ea typeface="IBM Plex Sans"/>
                <a:cs typeface="IBM Plex Sans"/>
                <a:sym typeface="IBM Plex San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rgbClr val="A32538"/>
                </a:solidFill>
                <a:latin typeface="IBM Plex Sans"/>
                <a:ea typeface="IBM Plex Sans"/>
                <a:cs typeface="IBM Plex Sans"/>
                <a:sym typeface="IBM Plex San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rgbClr val="A32538"/>
                </a:solidFill>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46"/>
        <p:cNvGrpSpPr/>
        <p:nvPr/>
      </p:nvGrpSpPr>
      <p:grpSpPr>
        <a:xfrm>
          <a:off x="0" y="0"/>
          <a:ext cx="0" cy="0"/>
          <a:chOff x="0" y="0"/>
          <a:chExt cx="0" cy="0"/>
        </a:xfrm>
      </p:grpSpPr>
      <p:sp>
        <p:nvSpPr>
          <p:cNvPr id="47" name="Google Shape;47;p51"/>
          <p:cNvSpPr txBox="1">
            <a:spLocks noGrp="1"/>
          </p:cNvSpPr>
          <p:nvPr>
            <p:ph type="title"/>
          </p:nvPr>
        </p:nvSpPr>
        <p:spPr>
          <a:xfrm>
            <a:off x="725099" y="283971"/>
            <a:ext cx="10026650" cy="63500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4000" b="1" i="0">
                <a:solidFill>
                  <a:srgbClr val="363D45"/>
                </a:solidFill>
                <a:latin typeface="Saira Condensed"/>
                <a:ea typeface="Saira Condensed"/>
                <a:cs typeface="Saira Condensed"/>
                <a:sym typeface="Saira Condense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51"/>
          <p:cNvSpPr txBox="1">
            <a:spLocks noGrp="1"/>
          </p:cNvSpPr>
          <p:nvPr>
            <p:ph type="body" idx="1"/>
          </p:nvPr>
        </p:nvSpPr>
        <p:spPr>
          <a:xfrm>
            <a:off x="723511" y="1093215"/>
            <a:ext cx="10164445" cy="1534160"/>
          </a:xfrm>
          <a:prstGeom prst="rect">
            <a:avLst/>
          </a:prstGeom>
          <a:noFill/>
          <a:ln>
            <a:noFill/>
          </a:ln>
        </p:spPr>
        <p:txBody>
          <a:bodyPr spcFirstLastPara="1" wrap="square" lIns="0" tIns="0" rIns="0" bIns="0" anchor="t" anchorCtr="0">
            <a:spAutoFit/>
          </a:bodyPr>
          <a:lstStyle>
            <a:lvl1pPr marL="457200" lvl="0" indent="-228600" algn="l">
              <a:lnSpc>
                <a:spcPct val="100000"/>
              </a:lnSpc>
              <a:spcBef>
                <a:spcPts val="0"/>
              </a:spcBef>
              <a:spcAft>
                <a:spcPts val="0"/>
              </a:spcAft>
              <a:buSzPts val="1400"/>
              <a:buNone/>
              <a:defRPr sz="1900" b="0" i="0">
                <a:solidFill>
                  <a:srgbClr val="A32537"/>
                </a:solidFill>
                <a:latin typeface="IBM Plex Sans Light"/>
                <a:ea typeface="IBM Plex Sans Light"/>
                <a:cs typeface="IBM Plex Sans Light"/>
                <a:sym typeface="IBM Plex Sans Light"/>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49" name="Google Shape;49;p51"/>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51"/>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1"/>
          <p:cNvSpPr txBox="1">
            <a:spLocks noGrp="1"/>
          </p:cNvSpPr>
          <p:nvPr>
            <p:ph type="sldNum" idx="12"/>
          </p:nvPr>
        </p:nvSpPr>
        <p:spPr>
          <a:xfrm>
            <a:off x="9144000" y="6389363"/>
            <a:ext cx="2804160" cy="184666"/>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200"/>
              <a:buFont typeface="Arial"/>
              <a:buNone/>
              <a:defRPr sz="1200" b="1" i="0" u="none" strike="noStrike" cap="none">
                <a:solidFill>
                  <a:srgbClr val="A32538"/>
                </a:solidFill>
                <a:latin typeface="IBM Plex Sans"/>
                <a:ea typeface="IBM Plex Sans"/>
                <a:cs typeface="IBM Plex Sans"/>
                <a:sym typeface="IBM Plex Sans"/>
              </a:defRPr>
            </a:lvl1pPr>
            <a:lvl2pPr marL="0" marR="0" lvl="1" indent="0" algn="r">
              <a:lnSpc>
                <a:spcPct val="100000"/>
              </a:lnSpc>
              <a:spcBef>
                <a:spcPts val="0"/>
              </a:spcBef>
              <a:spcAft>
                <a:spcPts val="0"/>
              </a:spcAft>
              <a:buClr>
                <a:srgbClr val="000000"/>
              </a:buClr>
              <a:buSzPts val="1200"/>
              <a:buFont typeface="Arial"/>
              <a:buNone/>
              <a:defRPr sz="1200" b="1" i="0" u="none" strike="noStrike" cap="none">
                <a:solidFill>
                  <a:srgbClr val="A32538"/>
                </a:solidFill>
                <a:latin typeface="IBM Plex Sans"/>
                <a:ea typeface="IBM Plex Sans"/>
                <a:cs typeface="IBM Plex Sans"/>
                <a:sym typeface="IBM Plex Sans"/>
              </a:defRPr>
            </a:lvl2pPr>
            <a:lvl3pPr marL="0" marR="0" lvl="2" indent="0" algn="r">
              <a:lnSpc>
                <a:spcPct val="100000"/>
              </a:lnSpc>
              <a:spcBef>
                <a:spcPts val="0"/>
              </a:spcBef>
              <a:spcAft>
                <a:spcPts val="0"/>
              </a:spcAft>
              <a:buClr>
                <a:srgbClr val="000000"/>
              </a:buClr>
              <a:buSzPts val="1200"/>
              <a:buFont typeface="Arial"/>
              <a:buNone/>
              <a:defRPr sz="1200" b="1" i="0" u="none" strike="noStrike" cap="none">
                <a:solidFill>
                  <a:srgbClr val="A32538"/>
                </a:solidFill>
                <a:latin typeface="IBM Plex Sans"/>
                <a:ea typeface="IBM Plex Sans"/>
                <a:cs typeface="IBM Plex Sans"/>
                <a:sym typeface="IBM Plex Sans"/>
              </a:defRPr>
            </a:lvl3pPr>
            <a:lvl4pPr marL="0" marR="0" lvl="3" indent="0" algn="r">
              <a:lnSpc>
                <a:spcPct val="100000"/>
              </a:lnSpc>
              <a:spcBef>
                <a:spcPts val="0"/>
              </a:spcBef>
              <a:spcAft>
                <a:spcPts val="0"/>
              </a:spcAft>
              <a:buClr>
                <a:srgbClr val="000000"/>
              </a:buClr>
              <a:buSzPts val="1200"/>
              <a:buFont typeface="Arial"/>
              <a:buNone/>
              <a:defRPr sz="1200" b="1" i="0" u="none" strike="noStrike" cap="none">
                <a:solidFill>
                  <a:srgbClr val="A32538"/>
                </a:solidFill>
                <a:latin typeface="IBM Plex Sans"/>
                <a:ea typeface="IBM Plex Sans"/>
                <a:cs typeface="IBM Plex Sans"/>
                <a:sym typeface="IBM Plex Sans"/>
              </a:defRPr>
            </a:lvl4pPr>
            <a:lvl5pPr marL="0" marR="0" lvl="4" indent="0" algn="r">
              <a:lnSpc>
                <a:spcPct val="100000"/>
              </a:lnSpc>
              <a:spcBef>
                <a:spcPts val="0"/>
              </a:spcBef>
              <a:spcAft>
                <a:spcPts val="0"/>
              </a:spcAft>
              <a:buClr>
                <a:srgbClr val="000000"/>
              </a:buClr>
              <a:buSzPts val="1200"/>
              <a:buFont typeface="Arial"/>
              <a:buNone/>
              <a:defRPr sz="1200" b="1" i="0" u="none" strike="noStrike" cap="none">
                <a:solidFill>
                  <a:srgbClr val="A32538"/>
                </a:solidFill>
                <a:latin typeface="IBM Plex Sans"/>
                <a:ea typeface="IBM Plex Sans"/>
                <a:cs typeface="IBM Plex Sans"/>
                <a:sym typeface="IBM Plex Sans"/>
              </a:defRPr>
            </a:lvl5pPr>
            <a:lvl6pPr marL="0" marR="0" lvl="5" indent="0" algn="r">
              <a:lnSpc>
                <a:spcPct val="100000"/>
              </a:lnSpc>
              <a:spcBef>
                <a:spcPts val="0"/>
              </a:spcBef>
              <a:spcAft>
                <a:spcPts val="0"/>
              </a:spcAft>
              <a:buClr>
                <a:srgbClr val="000000"/>
              </a:buClr>
              <a:buSzPts val="1200"/>
              <a:buFont typeface="Arial"/>
              <a:buNone/>
              <a:defRPr sz="1200" b="1" i="0" u="none" strike="noStrike" cap="none">
                <a:solidFill>
                  <a:srgbClr val="A32538"/>
                </a:solidFill>
                <a:latin typeface="IBM Plex Sans"/>
                <a:ea typeface="IBM Plex Sans"/>
                <a:cs typeface="IBM Plex Sans"/>
                <a:sym typeface="IBM Plex Sans"/>
              </a:defRPr>
            </a:lvl6pPr>
            <a:lvl7pPr marL="0" marR="0" lvl="6" indent="0" algn="r">
              <a:lnSpc>
                <a:spcPct val="100000"/>
              </a:lnSpc>
              <a:spcBef>
                <a:spcPts val="0"/>
              </a:spcBef>
              <a:spcAft>
                <a:spcPts val="0"/>
              </a:spcAft>
              <a:buClr>
                <a:srgbClr val="000000"/>
              </a:buClr>
              <a:buSzPts val="1200"/>
              <a:buFont typeface="Arial"/>
              <a:buNone/>
              <a:defRPr sz="1200" b="1" i="0" u="none" strike="noStrike" cap="none">
                <a:solidFill>
                  <a:srgbClr val="A32538"/>
                </a:solidFill>
                <a:latin typeface="IBM Plex Sans"/>
                <a:ea typeface="IBM Plex Sans"/>
                <a:cs typeface="IBM Plex Sans"/>
                <a:sym typeface="IBM Plex Sans"/>
              </a:defRPr>
            </a:lvl7pPr>
            <a:lvl8pPr marL="0" marR="0" lvl="7" indent="0" algn="r">
              <a:lnSpc>
                <a:spcPct val="100000"/>
              </a:lnSpc>
              <a:spcBef>
                <a:spcPts val="0"/>
              </a:spcBef>
              <a:spcAft>
                <a:spcPts val="0"/>
              </a:spcAft>
              <a:buClr>
                <a:srgbClr val="000000"/>
              </a:buClr>
              <a:buSzPts val="1200"/>
              <a:buFont typeface="Arial"/>
              <a:buNone/>
              <a:defRPr sz="1200" b="1" i="0" u="none" strike="noStrike" cap="none">
                <a:solidFill>
                  <a:srgbClr val="A32538"/>
                </a:solidFill>
                <a:latin typeface="IBM Plex Sans"/>
                <a:ea typeface="IBM Plex Sans"/>
                <a:cs typeface="IBM Plex Sans"/>
                <a:sym typeface="IBM Plex Sans"/>
              </a:defRPr>
            </a:lvl8pPr>
            <a:lvl9pPr marL="0" marR="0" lvl="8" indent="0" algn="r">
              <a:lnSpc>
                <a:spcPct val="100000"/>
              </a:lnSpc>
              <a:spcBef>
                <a:spcPts val="0"/>
              </a:spcBef>
              <a:spcAft>
                <a:spcPts val="0"/>
              </a:spcAft>
              <a:buClr>
                <a:srgbClr val="000000"/>
              </a:buClr>
              <a:buSzPts val="1200"/>
              <a:buFont typeface="Arial"/>
              <a:buNone/>
              <a:defRPr sz="1200" b="1" i="0" u="none" strike="noStrike" cap="none">
                <a:solidFill>
                  <a:srgbClr val="A32538"/>
                </a:solidFill>
                <a:latin typeface="IBM Plex Sans"/>
                <a:ea typeface="IBM Plex Sans"/>
                <a:cs typeface="IBM Plex Sans"/>
                <a:sym typeface="IBM Plex Sans"/>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52"/>
        <p:cNvGrpSpPr/>
        <p:nvPr/>
      </p:nvGrpSpPr>
      <p:grpSpPr>
        <a:xfrm>
          <a:off x="0" y="0"/>
          <a:ext cx="0" cy="0"/>
          <a:chOff x="0" y="0"/>
          <a:chExt cx="0" cy="0"/>
        </a:xfrm>
      </p:grpSpPr>
      <p:sp>
        <p:nvSpPr>
          <p:cNvPr id="53" name="Google Shape;53;p52"/>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52"/>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52"/>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6"/>
        <p:cNvGrpSpPr/>
        <p:nvPr/>
      </p:nvGrpSpPr>
      <p:grpSpPr>
        <a:xfrm>
          <a:off x="0" y="0"/>
          <a:ext cx="0" cy="0"/>
          <a:chOff x="0" y="0"/>
          <a:chExt cx="0" cy="0"/>
        </a:xfrm>
      </p:grpSpPr>
      <p:sp>
        <p:nvSpPr>
          <p:cNvPr id="57" name="Google Shape;57;p53"/>
          <p:cNvSpPr txBox="1">
            <a:spLocks noGrp="1"/>
          </p:cNvSpPr>
          <p:nvPr>
            <p:ph type="ctrTitle"/>
          </p:nvPr>
        </p:nvSpPr>
        <p:spPr>
          <a:xfrm>
            <a:off x="725099" y="283971"/>
            <a:ext cx="9491980" cy="635000"/>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sz="4000" b="1" i="0">
                <a:solidFill>
                  <a:srgbClr val="363D45"/>
                </a:solidFill>
                <a:latin typeface="Saira Condensed"/>
                <a:ea typeface="Saira Condensed"/>
                <a:cs typeface="Saira Condensed"/>
                <a:sym typeface="Saira Condense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53"/>
          <p:cNvSpPr txBox="1">
            <a:spLocks noGrp="1"/>
          </p:cNvSpPr>
          <p:nvPr>
            <p:ph type="subTitle" idx="1"/>
          </p:nvPr>
        </p:nvSpPr>
        <p:spPr>
          <a:xfrm>
            <a:off x="1828800" y="3840480"/>
            <a:ext cx="8534400" cy="292388"/>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3"/>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53"/>
          <p:cNvSpPr txBox="1">
            <a:spLocks noGrp="1"/>
          </p:cNvSpPr>
          <p:nvPr>
            <p:ph type="dt" idx="10"/>
          </p:nvPr>
        </p:nvSpPr>
        <p:spPr>
          <a:xfrm>
            <a:off x="609600" y="6377940"/>
            <a:ext cx="2804160" cy="276999"/>
          </a:xfrm>
          <a:prstGeom prst="rect">
            <a:avLst/>
          </a:prstGeom>
          <a:noFill/>
          <a:ln>
            <a:noFill/>
          </a:ln>
        </p:spPr>
        <p:txBody>
          <a:bodyPr spcFirstLastPara="1" wrap="square" lIns="0" tIns="0" rIns="0" bIns="0" anchor="t" anchorCtr="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53"/>
          <p:cNvSpPr txBox="1">
            <a:spLocks noGrp="1"/>
          </p:cNvSpPr>
          <p:nvPr>
            <p:ph type="sldNum" idx="12"/>
          </p:nvPr>
        </p:nvSpPr>
        <p:spPr>
          <a:xfrm>
            <a:off x="9067800" y="6340566"/>
            <a:ext cx="2804160" cy="276999"/>
          </a:xfrm>
          <a:prstGeom prst="rect">
            <a:avLst/>
          </a:prstGeom>
          <a:noFill/>
          <a:ln>
            <a:noFill/>
          </a:ln>
        </p:spPr>
        <p:txBody>
          <a:bodyPr spcFirstLastPara="1" wrap="square" lIns="0" tIns="0" rIns="0" bIns="0" anchor="t" anchorCtr="0">
            <a:spAutoFit/>
          </a:bodyPr>
          <a:lstStyle>
            <a:lvl1pPr marL="0" marR="0" lvl="0"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r>
              <a:rPr lang="en-US"/>
              <a:t>2</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 Custom Image">
  <p:cSld name="Title Slide - Custom Image">
    <p:spTree>
      <p:nvGrpSpPr>
        <p:cNvPr id="1" name="Shape 62"/>
        <p:cNvGrpSpPr/>
        <p:nvPr/>
      </p:nvGrpSpPr>
      <p:grpSpPr>
        <a:xfrm>
          <a:off x="0" y="0"/>
          <a:ext cx="0" cy="0"/>
          <a:chOff x="0" y="0"/>
          <a:chExt cx="0" cy="0"/>
        </a:xfrm>
      </p:grpSpPr>
      <p:pic>
        <p:nvPicPr>
          <p:cNvPr id="63" name="Google Shape;63;p54"/>
          <p:cNvPicPr preferRelativeResize="0"/>
          <p:nvPr/>
        </p:nvPicPr>
        <p:blipFill rotWithShape="1">
          <a:blip r:embed="rId2">
            <a:alphaModFix/>
          </a:blip>
          <a:srcRect/>
          <a:stretch/>
        </p:blipFill>
        <p:spPr>
          <a:xfrm>
            <a:off x="0" y="0"/>
            <a:ext cx="8507728" cy="6858000"/>
          </a:xfrm>
          <a:prstGeom prst="rect">
            <a:avLst/>
          </a:prstGeom>
          <a:noFill/>
          <a:ln>
            <a:noFill/>
          </a:ln>
        </p:spPr>
      </p:pic>
      <p:pic>
        <p:nvPicPr>
          <p:cNvPr id="64" name="Google Shape;64;p54" descr="A picture containing shape&#10;&#10;Description automatically generated"/>
          <p:cNvPicPr preferRelativeResize="0"/>
          <p:nvPr/>
        </p:nvPicPr>
        <p:blipFill rotWithShape="1">
          <a:blip r:embed="rId3">
            <a:alphaModFix/>
          </a:blip>
          <a:srcRect/>
          <a:stretch/>
        </p:blipFill>
        <p:spPr>
          <a:xfrm>
            <a:off x="298449" y="0"/>
            <a:ext cx="11893551" cy="6858000"/>
          </a:xfrm>
          <a:prstGeom prst="rect">
            <a:avLst/>
          </a:prstGeom>
          <a:noFill/>
          <a:ln>
            <a:noFill/>
          </a:ln>
        </p:spPr>
      </p:pic>
      <p:sp>
        <p:nvSpPr>
          <p:cNvPr id="65" name="Google Shape;65;p54"/>
          <p:cNvSpPr txBox="1">
            <a:spLocks noGrp="1"/>
          </p:cNvSpPr>
          <p:nvPr>
            <p:ph type="ctrTitle"/>
          </p:nvPr>
        </p:nvSpPr>
        <p:spPr>
          <a:xfrm>
            <a:off x="6324602" y="2504921"/>
            <a:ext cx="5206015" cy="2061531"/>
          </a:xfrm>
          <a:prstGeom prst="rect">
            <a:avLst/>
          </a:prstGeom>
          <a:noFill/>
          <a:ln>
            <a:noFill/>
          </a:ln>
        </p:spPr>
        <p:txBody>
          <a:bodyPr spcFirstLastPara="1" wrap="square" lIns="0" tIns="0" rIns="0" bIns="0" anchor="b" anchorCtr="0">
            <a:normAutofit/>
          </a:bodyPr>
          <a:lstStyle>
            <a:lvl1pPr lvl="0" algn="r">
              <a:lnSpc>
                <a:spcPct val="100000"/>
              </a:lnSpc>
              <a:spcBef>
                <a:spcPts val="0"/>
              </a:spcBef>
              <a:spcAft>
                <a:spcPts val="0"/>
              </a:spcAft>
              <a:buSzPts val="1400"/>
              <a:buNone/>
              <a:defRPr sz="5400" b="0" i="0">
                <a:solidFill>
                  <a:schemeClr val="lt1"/>
                </a:solidFill>
                <a:latin typeface="Saira Condensed Light"/>
                <a:ea typeface="Saira Condensed Light"/>
                <a:cs typeface="Saira Condensed Light"/>
                <a:sym typeface="Saira Condensed Light"/>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54"/>
          <p:cNvSpPr txBox="1">
            <a:spLocks noGrp="1"/>
          </p:cNvSpPr>
          <p:nvPr>
            <p:ph type="subTitle" idx="1"/>
          </p:nvPr>
        </p:nvSpPr>
        <p:spPr>
          <a:xfrm>
            <a:off x="6616701" y="4591369"/>
            <a:ext cx="4913915" cy="934635"/>
          </a:xfrm>
          <a:prstGeom prst="rect">
            <a:avLst/>
          </a:prstGeom>
          <a:noFill/>
          <a:ln>
            <a:noFill/>
          </a:ln>
        </p:spPr>
        <p:txBody>
          <a:bodyPr spcFirstLastPara="1" wrap="square" lIns="0" tIns="0" rIns="0" bIns="0" anchor="t" anchorCtr="0">
            <a:normAutofit/>
          </a:bodyPr>
          <a:lstStyle>
            <a:lvl1pPr lvl="0" algn="r">
              <a:lnSpc>
                <a:spcPct val="100000"/>
              </a:lnSpc>
              <a:spcBef>
                <a:spcPts val="0"/>
              </a:spcBef>
              <a:spcAft>
                <a:spcPts val="0"/>
              </a:spcAft>
              <a:buClr>
                <a:schemeClr val="lt1"/>
              </a:buClr>
              <a:buSzPts val="2000"/>
              <a:buFont typeface="IBM Plex Sans"/>
              <a:buNone/>
              <a:defRPr sz="2000" b="0" i="0">
                <a:solidFill>
                  <a:schemeClr val="lt1"/>
                </a:solidFill>
                <a:latin typeface="IBM Plex Sans"/>
                <a:ea typeface="IBM Plex Sans"/>
                <a:cs typeface="IBM Plex Sans"/>
                <a:sym typeface="IBM Plex Sans"/>
              </a:defRPr>
            </a:lvl1pPr>
            <a:lvl2pPr lvl="1" algn="ctr">
              <a:lnSpc>
                <a:spcPct val="100000"/>
              </a:lnSpc>
              <a:spcBef>
                <a:spcPts val="0"/>
              </a:spcBef>
              <a:spcAft>
                <a:spcPts val="0"/>
              </a:spcAft>
              <a:buSzPts val="2000"/>
              <a:buFont typeface="Calibri"/>
              <a:buNone/>
              <a:defRPr sz="2000"/>
            </a:lvl2pPr>
            <a:lvl3pPr lvl="2" algn="ctr">
              <a:lnSpc>
                <a:spcPct val="100000"/>
              </a:lnSpc>
              <a:spcBef>
                <a:spcPts val="0"/>
              </a:spcBef>
              <a:spcAft>
                <a:spcPts val="0"/>
              </a:spcAft>
              <a:buSzPts val="1800"/>
              <a:buFont typeface="Calibri"/>
              <a:buNone/>
              <a:defRPr sz="1800"/>
            </a:lvl3pPr>
            <a:lvl4pPr lvl="3" algn="ctr">
              <a:lnSpc>
                <a:spcPct val="100000"/>
              </a:lnSpc>
              <a:spcBef>
                <a:spcPts val="0"/>
              </a:spcBef>
              <a:spcAft>
                <a:spcPts val="0"/>
              </a:spcAft>
              <a:buSzPts val="1600"/>
              <a:buFont typeface="Calibri"/>
              <a:buNone/>
              <a:defRPr sz="1600"/>
            </a:lvl4pPr>
            <a:lvl5pPr lvl="4" algn="ctr">
              <a:lnSpc>
                <a:spcPct val="100000"/>
              </a:lnSpc>
              <a:spcBef>
                <a:spcPts val="0"/>
              </a:spcBef>
              <a:spcAft>
                <a:spcPts val="0"/>
              </a:spcAft>
              <a:buSzPts val="1600"/>
              <a:buFont typeface="Calibri"/>
              <a:buNone/>
              <a:defRPr sz="1600"/>
            </a:lvl5pPr>
            <a:lvl6pPr lvl="5" algn="ctr">
              <a:lnSpc>
                <a:spcPct val="100000"/>
              </a:lnSpc>
              <a:spcBef>
                <a:spcPts val="0"/>
              </a:spcBef>
              <a:spcAft>
                <a:spcPts val="0"/>
              </a:spcAft>
              <a:buSzPts val="1600"/>
              <a:buFont typeface="Calibri"/>
              <a:buNone/>
              <a:defRPr sz="1600"/>
            </a:lvl6pPr>
            <a:lvl7pPr lvl="6" algn="ctr">
              <a:lnSpc>
                <a:spcPct val="100000"/>
              </a:lnSpc>
              <a:spcBef>
                <a:spcPts val="0"/>
              </a:spcBef>
              <a:spcAft>
                <a:spcPts val="0"/>
              </a:spcAft>
              <a:buSzPts val="1600"/>
              <a:buFont typeface="Calibri"/>
              <a:buNone/>
              <a:defRPr sz="1600"/>
            </a:lvl7pPr>
            <a:lvl8pPr lvl="7" algn="ctr">
              <a:lnSpc>
                <a:spcPct val="100000"/>
              </a:lnSpc>
              <a:spcBef>
                <a:spcPts val="0"/>
              </a:spcBef>
              <a:spcAft>
                <a:spcPts val="0"/>
              </a:spcAft>
              <a:buSzPts val="1600"/>
              <a:buFont typeface="Calibri"/>
              <a:buNone/>
              <a:defRPr sz="1600"/>
            </a:lvl8pPr>
            <a:lvl9pPr lvl="8" algn="ctr">
              <a:lnSpc>
                <a:spcPct val="100000"/>
              </a:lnSpc>
              <a:spcBef>
                <a:spcPts val="0"/>
              </a:spcBef>
              <a:spcAft>
                <a:spcPts val="0"/>
              </a:spcAft>
              <a:buSzPts val="1600"/>
              <a:buFont typeface="Calibri"/>
              <a:buNone/>
              <a:defRPr sz="1600"/>
            </a:lvl9pPr>
          </a:lstStyle>
          <a:p>
            <a:endParaRPr/>
          </a:p>
        </p:txBody>
      </p:sp>
      <p:sp>
        <p:nvSpPr>
          <p:cNvPr id="67" name="Google Shape;67;p54"/>
          <p:cNvSpPr txBox="1">
            <a:spLocks noGrp="1"/>
          </p:cNvSpPr>
          <p:nvPr>
            <p:ph type="dt" idx="10"/>
          </p:nvPr>
        </p:nvSpPr>
        <p:spPr>
          <a:xfrm>
            <a:off x="10446026" y="6362185"/>
            <a:ext cx="1084590" cy="246221"/>
          </a:xfrm>
          <a:prstGeom prst="rect">
            <a:avLst/>
          </a:prstGeom>
          <a:solidFill>
            <a:schemeClr val="accent1"/>
          </a:solidFill>
          <a:ln>
            <a:noFill/>
          </a:ln>
        </p:spPr>
        <p:txBody>
          <a:bodyPr spcFirstLastPara="1" wrap="square" lIns="0" tIns="0" rIns="0" bIns="0" anchor="t" anchorCtr="0">
            <a:spAutoFit/>
          </a:bodyPr>
          <a:lstStyle>
            <a:lvl1pPr lvl="0" algn="r">
              <a:lnSpc>
                <a:spcPct val="100000"/>
              </a:lnSpc>
              <a:spcBef>
                <a:spcPts val="0"/>
              </a:spcBef>
              <a:spcAft>
                <a:spcPts val="0"/>
              </a:spcAft>
              <a:buSzPts val="1400"/>
              <a:buNone/>
              <a:defRPr sz="1000" b="1" i="0">
                <a:solidFill>
                  <a:schemeClr val="lt1"/>
                </a:solidFill>
                <a:latin typeface="IBM Plex Sans"/>
                <a:ea typeface="IBM Plex Sans"/>
                <a:cs typeface="IBM Plex Sans"/>
                <a:sym typeface="IBM Plex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54"/>
          <p:cNvSpPr txBox="1">
            <a:spLocks noGrp="1"/>
          </p:cNvSpPr>
          <p:nvPr>
            <p:ph type="body" idx="2"/>
          </p:nvPr>
        </p:nvSpPr>
        <p:spPr>
          <a:xfrm>
            <a:off x="6794501" y="5690085"/>
            <a:ext cx="4736115" cy="422507"/>
          </a:xfrm>
          <a:prstGeom prst="rect">
            <a:avLst/>
          </a:prstGeom>
          <a:noFill/>
          <a:ln>
            <a:noFill/>
          </a:ln>
        </p:spPr>
        <p:txBody>
          <a:bodyPr spcFirstLastPara="1" wrap="square" lIns="0" tIns="0" rIns="0" bIns="0" anchor="t" anchorCtr="0">
            <a:normAutofit/>
          </a:bodyPr>
          <a:lstStyle>
            <a:lvl1pPr marL="457200" lvl="0" indent="-228600" algn="r">
              <a:lnSpc>
                <a:spcPct val="100000"/>
              </a:lnSpc>
              <a:spcBef>
                <a:spcPts val="0"/>
              </a:spcBef>
              <a:spcAft>
                <a:spcPts val="0"/>
              </a:spcAft>
              <a:buClr>
                <a:schemeClr val="lt1"/>
              </a:buClr>
              <a:buSzPts val="1800"/>
              <a:buFont typeface="IBM Plex Sans SemiBold"/>
              <a:buNone/>
              <a:defRPr sz="1800" b="1" i="0">
                <a:solidFill>
                  <a:schemeClr val="lt1"/>
                </a:solidFill>
                <a:latin typeface="IBM Plex Sans SemiBold"/>
                <a:ea typeface="IBM Plex Sans SemiBold"/>
                <a:cs typeface="IBM Plex Sans SemiBold"/>
                <a:sym typeface="IBM Plex Sans SemiBold"/>
              </a:defRPr>
            </a:lvl1pPr>
            <a:lvl2pPr marL="914400" lvl="1" indent="-228600" algn="r">
              <a:lnSpc>
                <a:spcPct val="100000"/>
              </a:lnSpc>
              <a:spcBef>
                <a:spcPts val="0"/>
              </a:spcBef>
              <a:spcAft>
                <a:spcPts val="0"/>
              </a:spcAft>
              <a:buSzPts val="1800"/>
              <a:buFont typeface="Calibri"/>
              <a:buNone/>
              <a:defRPr/>
            </a:lvl2pPr>
            <a:lvl3pPr marL="1371600" lvl="2" indent="-228600" algn="r">
              <a:lnSpc>
                <a:spcPct val="100000"/>
              </a:lnSpc>
              <a:spcBef>
                <a:spcPts val="0"/>
              </a:spcBef>
              <a:spcAft>
                <a:spcPts val="0"/>
              </a:spcAft>
              <a:buSzPts val="1800"/>
              <a:buFont typeface="Calibri"/>
              <a:buNone/>
              <a:defRPr/>
            </a:lvl3pPr>
            <a:lvl4pPr marL="1828800" lvl="3" indent="-228600" algn="r">
              <a:lnSpc>
                <a:spcPct val="100000"/>
              </a:lnSpc>
              <a:spcBef>
                <a:spcPts val="0"/>
              </a:spcBef>
              <a:spcAft>
                <a:spcPts val="0"/>
              </a:spcAft>
              <a:buSzPts val="1800"/>
              <a:buFont typeface="Calibri"/>
              <a:buNone/>
              <a:defRPr/>
            </a:lvl4pPr>
            <a:lvl5pPr marL="2286000" lvl="4" indent="-228600" algn="r">
              <a:lnSpc>
                <a:spcPct val="100000"/>
              </a:lnSpc>
              <a:spcBef>
                <a:spcPts val="0"/>
              </a:spcBef>
              <a:spcAft>
                <a:spcPts val="0"/>
              </a:spcAft>
              <a:buSzPts val="1800"/>
              <a:buFont typeface="Calibri"/>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7"/>
          <p:cNvSpPr/>
          <p:nvPr/>
        </p:nvSpPr>
        <p:spPr>
          <a:xfrm>
            <a:off x="11353798" y="0"/>
            <a:ext cx="838200" cy="6855459"/>
          </a:xfrm>
          <a:custGeom>
            <a:avLst/>
            <a:gdLst/>
            <a:ahLst/>
            <a:cxnLst/>
            <a:rect l="l" t="t" r="r" b="b"/>
            <a:pathLst>
              <a:path w="838200" h="6855459" extrusionOk="0">
                <a:moveTo>
                  <a:pt x="838200" y="0"/>
                </a:moveTo>
                <a:lnTo>
                  <a:pt x="0" y="0"/>
                </a:lnTo>
                <a:lnTo>
                  <a:pt x="838200" y="6855402"/>
                </a:lnTo>
                <a:lnTo>
                  <a:pt x="838200" y="0"/>
                </a:lnTo>
                <a:close/>
              </a:path>
            </a:pathLst>
          </a:custGeom>
          <a:solidFill>
            <a:srgbClr val="F1F2F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11" name="Google Shape;11;p47"/>
          <p:cNvPicPr preferRelativeResize="0"/>
          <p:nvPr/>
        </p:nvPicPr>
        <p:blipFill rotWithShape="1">
          <a:blip r:embed="rId9">
            <a:alphaModFix/>
          </a:blip>
          <a:srcRect/>
          <a:stretch/>
        </p:blipFill>
        <p:spPr>
          <a:xfrm>
            <a:off x="298621" y="6394640"/>
            <a:ext cx="164757" cy="164719"/>
          </a:xfrm>
          <a:prstGeom prst="rect">
            <a:avLst/>
          </a:prstGeom>
          <a:noFill/>
          <a:ln>
            <a:noFill/>
          </a:ln>
        </p:spPr>
      </p:pic>
      <p:sp>
        <p:nvSpPr>
          <p:cNvPr id="12" name="Google Shape;12;p47"/>
          <p:cNvSpPr/>
          <p:nvPr/>
        </p:nvSpPr>
        <p:spPr>
          <a:xfrm>
            <a:off x="381000" y="0"/>
            <a:ext cx="0" cy="6258560"/>
          </a:xfrm>
          <a:custGeom>
            <a:avLst/>
            <a:gdLst/>
            <a:ahLst/>
            <a:cxnLst/>
            <a:rect l="l" t="t" r="r" b="b"/>
            <a:pathLst>
              <a:path w="120000" h="6258560" extrusionOk="0">
                <a:moveTo>
                  <a:pt x="0" y="6258267"/>
                </a:moveTo>
                <a:lnTo>
                  <a:pt x="0" y="0"/>
                </a:lnTo>
              </a:path>
            </a:pathLst>
          </a:custGeom>
          <a:noFill/>
          <a:ln w="9525" cap="flat" cmpd="sng">
            <a:solidFill>
              <a:srgbClr val="E4E5E6"/>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3" name="Google Shape;13;p47"/>
          <p:cNvSpPr/>
          <p:nvPr/>
        </p:nvSpPr>
        <p:spPr>
          <a:xfrm>
            <a:off x="3162300" y="6476999"/>
            <a:ext cx="8509000" cy="0"/>
          </a:xfrm>
          <a:custGeom>
            <a:avLst/>
            <a:gdLst/>
            <a:ahLst/>
            <a:cxnLst/>
            <a:rect l="l" t="t" r="r" b="b"/>
            <a:pathLst>
              <a:path w="8509000" h="120000" extrusionOk="0">
                <a:moveTo>
                  <a:pt x="0" y="0"/>
                </a:moveTo>
                <a:lnTo>
                  <a:pt x="8509000" y="0"/>
                </a:lnTo>
              </a:path>
            </a:pathLst>
          </a:custGeom>
          <a:noFill/>
          <a:ln w="9525" cap="flat" cmpd="sng">
            <a:solidFill>
              <a:srgbClr val="E4E5E6"/>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14" name="Google Shape;14;p47"/>
          <p:cNvPicPr preferRelativeResize="0"/>
          <p:nvPr/>
        </p:nvPicPr>
        <p:blipFill rotWithShape="1">
          <a:blip r:embed="rId10">
            <a:alphaModFix/>
          </a:blip>
          <a:srcRect/>
          <a:stretch/>
        </p:blipFill>
        <p:spPr>
          <a:xfrm>
            <a:off x="1248860" y="6421786"/>
            <a:ext cx="1786439" cy="110458"/>
          </a:xfrm>
          <a:prstGeom prst="rect">
            <a:avLst/>
          </a:prstGeom>
          <a:noFill/>
          <a:ln>
            <a:noFill/>
          </a:ln>
        </p:spPr>
      </p:pic>
      <p:sp>
        <p:nvSpPr>
          <p:cNvPr id="15" name="Google Shape;15;p47"/>
          <p:cNvSpPr/>
          <p:nvPr/>
        </p:nvSpPr>
        <p:spPr>
          <a:xfrm>
            <a:off x="590378" y="6437191"/>
            <a:ext cx="584200" cy="80645"/>
          </a:xfrm>
          <a:custGeom>
            <a:avLst/>
            <a:gdLst/>
            <a:ahLst/>
            <a:cxnLst/>
            <a:rect l="l" t="t" r="r" b="b"/>
            <a:pathLst>
              <a:path w="584200" h="80645" extrusionOk="0">
                <a:moveTo>
                  <a:pt x="13227" y="50749"/>
                </a:moveTo>
                <a:lnTo>
                  <a:pt x="0" y="50749"/>
                </a:lnTo>
                <a:lnTo>
                  <a:pt x="0" y="54940"/>
                </a:lnTo>
                <a:lnTo>
                  <a:pt x="24472" y="80251"/>
                </a:lnTo>
                <a:lnTo>
                  <a:pt x="34232" y="80251"/>
                </a:lnTo>
                <a:lnTo>
                  <a:pt x="58570" y="67233"/>
                </a:lnTo>
                <a:lnTo>
                  <a:pt x="27508" y="67233"/>
                </a:lnTo>
                <a:lnTo>
                  <a:pt x="25628" y="66928"/>
                </a:lnTo>
                <a:lnTo>
                  <a:pt x="13227" y="53720"/>
                </a:lnTo>
                <a:lnTo>
                  <a:pt x="13227" y="50749"/>
                </a:lnTo>
                <a:close/>
              </a:path>
              <a:path w="584200" h="80645" extrusionOk="0">
                <a:moveTo>
                  <a:pt x="32315" y="0"/>
                </a:moveTo>
                <a:lnTo>
                  <a:pt x="27324" y="0"/>
                </a:lnTo>
                <a:lnTo>
                  <a:pt x="24021" y="450"/>
                </a:lnTo>
                <a:lnTo>
                  <a:pt x="3499" y="26244"/>
                </a:lnTo>
                <a:lnTo>
                  <a:pt x="4229" y="29349"/>
                </a:lnTo>
                <a:lnTo>
                  <a:pt x="29394" y="44354"/>
                </a:lnTo>
                <a:lnTo>
                  <a:pt x="33839" y="45523"/>
                </a:lnTo>
                <a:lnTo>
                  <a:pt x="47498" y="54768"/>
                </a:lnTo>
                <a:lnTo>
                  <a:pt x="47431" y="58826"/>
                </a:lnTo>
                <a:lnTo>
                  <a:pt x="32061" y="67233"/>
                </a:lnTo>
                <a:lnTo>
                  <a:pt x="58570" y="67233"/>
                </a:lnTo>
                <a:lnTo>
                  <a:pt x="60623" y="63277"/>
                </a:lnTo>
                <a:lnTo>
                  <a:pt x="61300" y="60344"/>
                </a:lnTo>
                <a:lnTo>
                  <a:pt x="61379" y="51981"/>
                </a:lnTo>
                <a:lnTo>
                  <a:pt x="60528" y="48386"/>
                </a:lnTo>
                <a:lnTo>
                  <a:pt x="31013" y="31483"/>
                </a:lnTo>
                <a:lnTo>
                  <a:pt x="28943" y="30956"/>
                </a:lnTo>
                <a:lnTo>
                  <a:pt x="16802" y="23571"/>
                </a:lnTo>
                <a:lnTo>
                  <a:pt x="16802" y="20897"/>
                </a:lnTo>
                <a:lnTo>
                  <a:pt x="28378" y="13004"/>
                </a:lnTo>
                <a:lnTo>
                  <a:pt x="57853" y="13004"/>
                </a:lnTo>
                <a:lnTo>
                  <a:pt x="56661" y="10839"/>
                </a:lnTo>
                <a:lnTo>
                  <a:pt x="34245" y="88"/>
                </a:lnTo>
                <a:lnTo>
                  <a:pt x="32315" y="0"/>
                </a:lnTo>
                <a:close/>
              </a:path>
              <a:path w="584200" h="80645" extrusionOk="0">
                <a:moveTo>
                  <a:pt x="57853" y="13004"/>
                </a:moveTo>
                <a:lnTo>
                  <a:pt x="31921" y="13004"/>
                </a:lnTo>
                <a:lnTo>
                  <a:pt x="33705" y="13169"/>
                </a:lnTo>
                <a:lnTo>
                  <a:pt x="37534" y="13823"/>
                </a:lnTo>
                <a:lnTo>
                  <a:pt x="47174" y="26244"/>
                </a:lnTo>
                <a:lnTo>
                  <a:pt x="60509" y="26244"/>
                </a:lnTo>
                <a:lnTo>
                  <a:pt x="60509" y="22263"/>
                </a:lnTo>
                <a:lnTo>
                  <a:pt x="60001" y="18872"/>
                </a:lnTo>
                <a:lnTo>
                  <a:pt x="57944" y="13169"/>
                </a:lnTo>
                <a:lnTo>
                  <a:pt x="57853" y="13004"/>
                </a:lnTo>
                <a:close/>
              </a:path>
              <a:path w="584200" h="80645" extrusionOk="0">
                <a:moveTo>
                  <a:pt x="122002" y="14427"/>
                </a:moveTo>
                <a:lnTo>
                  <a:pt x="108985" y="14427"/>
                </a:lnTo>
                <a:lnTo>
                  <a:pt x="108985" y="78943"/>
                </a:lnTo>
                <a:lnTo>
                  <a:pt x="122002" y="78943"/>
                </a:lnTo>
                <a:lnTo>
                  <a:pt x="122002" y="14427"/>
                </a:lnTo>
                <a:close/>
              </a:path>
              <a:path w="584200" h="80645" extrusionOk="0">
                <a:moveTo>
                  <a:pt x="145967" y="1409"/>
                </a:moveTo>
                <a:lnTo>
                  <a:pt x="85128" y="1409"/>
                </a:lnTo>
                <a:lnTo>
                  <a:pt x="85128" y="14427"/>
                </a:lnTo>
                <a:lnTo>
                  <a:pt x="145967" y="14427"/>
                </a:lnTo>
                <a:lnTo>
                  <a:pt x="145967" y="1409"/>
                </a:lnTo>
                <a:close/>
              </a:path>
              <a:path w="584200" h="80645" extrusionOk="0">
                <a:moveTo>
                  <a:pt x="229577" y="1409"/>
                </a:moveTo>
                <a:lnTo>
                  <a:pt x="171227" y="1409"/>
                </a:lnTo>
                <a:lnTo>
                  <a:pt x="171227" y="78943"/>
                </a:lnTo>
                <a:lnTo>
                  <a:pt x="229685" y="78943"/>
                </a:lnTo>
                <a:lnTo>
                  <a:pt x="229685" y="65932"/>
                </a:lnTo>
                <a:lnTo>
                  <a:pt x="184467" y="65932"/>
                </a:lnTo>
                <a:lnTo>
                  <a:pt x="184467" y="44564"/>
                </a:lnTo>
                <a:lnTo>
                  <a:pt x="226980" y="44564"/>
                </a:lnTo>
                <a:lnTo>
                  <a:pt x="226980" y="31229"/>
                </a:lnTo>
                <a:lnTo>
                  <a:pt x="184467" y="31229"/>
                </a:lnTo>
                <a:lnTo>
                  <a:pt x="184467" y="14427"/>
                </a:lnTo>
                <a:lnTo>
                  <a:pt x="229577" y="14427"/>
                </a:lnTo>
                <a:lnTo>
                  <a:pt x="229577" y="1409"/>
                </a:lnTo>
                <a:close/>
              </a:path>
              <a:path w="584200" h="80645" extrusionOk="0">
                <a:moveTo>
                  <a:pt x="266560" y="1409"/>
                </a:moveTo>
                <a:lnTo>
                  <a:pt x="251485" y="1409"/>
                </a:lnTo>
                <a:lnTo>
                  <a:pt x="277615" y="78943"/>
                </a:lnTo>
                <a:lnTo>
                  <a:pt x="295624" y="78943"/>
                </a:lnTo>
                <a:lnTo>
                  <a:pt x="300234" y="65493"/>
                </a:lnTo>
                <a:lnTo>
                  <a:pt x="286950" y="65493"/>
                </a:lnTo>
                <a:lnTo>
                  <a:pt x="266560" y="1409"/>
                </a:lnTo>
                <a:close/>
              </a:path>
              <a:path w="584200" h="80645" extrusionOk="0">
                <a:moveTo>
                  <a:pt x="322198" y="1409"/>
                </a:moveTo>
                <a:lnTo>
                  <a:pt x="307549" y="1409"/>
                </a:lnTo>
                <a:lnTo>
                  <a:pt x="286950" y="65493"/>
                </a:lnTo>
                <a:lnTo>
                  <a:pt x="300234" y="65493"/>
                </a:lnTo>
                <a:lnTo>
                  <a:pt x="322198" y="1409"/>
                </a:lnTo>
                <a:close/>
              </a:path>
              <a:path w="584200" h="80645" extrusionOk="0">
                <a:moveTo>
                  <a:pt x="403529" y="1409"/>
                </a:moveTo>
                <a:lnTo>
                  <a:pt x="345186" y="1409"/>
                </a:lnTo>
                <a:lnTo>
                  <a:pt x="345186" y="78943"/>
                </a:lnTo>
                <a:lnTo>
                  <a:pt x="403637" y="78943"/>
                </a:lnTo>
                <a:lnTo>
                  <a:pt x="403637" y="65932"/>
                </a:lnTo>
                <a:lnTo>
                  <a:pt x="358413" y="65932"/>
                </a:lnTo>
                <a:lnTo>
                  <a:pt x="358413" y="44564"/>
                </a:lnTo>
                <a:lnTo>
                  <a:pt x="400926" y="44564"/>
                </a:lnTo>
                <a:lnTo>
                  <a:pt x="400926" y="31229"/>
                </a:lnTo>
                <a:lnTo>
                  <a:pt x="358413" y="31229"/>
                </a:lnTo>
                <a:lnTo>
                  <a:pt x="358413" y="14427"/>
                </a:lnTo>
                <a:lnTo>
                  <a:pt x="403529" y="14427"/>
                </a:lnTo>
                <a:lnTo>
                  <a:pt x="403529" y="1409"/>
                </a:lnTo>
                <a:close/>
              </a:path>
              <a:path w="584200" h="80645" extrusionOk="0">
                <a:moveTo>
                  <a:pt x="443439" y="1409"/>
                </a:moveTo>
                <a:lnTo>
                  <a:pt x="431825" y="1409"/>
                </a:lnTo>
                <a:lnTo>
                  <a:pt x="431825" y="78943"/>
                </a:lnTo>
                <a:lnTo>
                  <a:pt x="444303" y="78943"/>
                </a:lnTo>
                <a:lnTo>
                  <a:pt x="444303" y="26568"/>
                </a:lnTo>
                <a:lnTo>
                  <a:pt x="461304" y="26568"/>
                </a:lnTo>
                <a:lnTo>
                  <a:pt x="443439" y="1409"/>
                </a:lnTo>
                <a:close/>
              </a:path>
              <a:path w="584200" h="80645" extrusionOk="0">
                <a:moveTo>
                  <a:pt x="461304" y="26568"/>
                </a:moveTo>
                <a:lnTo>
                  <a:pt x="444303" y="26568"/>
                </a:lnTo>
                <a:lnTo>
                  <a:pt x="481933" y="78943"/>
                </a:lnTo>
                <a:lnTo>
                  <a:pt x="493648" y="78943"/>
                </a:lnTo>
                <a:lnTo>
                  <a:pt x="493648" y="54546"/>
                </a:lnTo>
                <a:lnTo>
                  <a:pt x="481171" y="54546"/>
                </a:lnTo>
                <a:lnTo>
                  <a:pt x="461304" y="26568"/>
                </a:lnTo>
                <a:close/>
              </a:path>
              <a:path w="584200" h="80645" extrusionOk="0">
                <a:moveTo>
                  <a:pt x="493648" y="1409"/>
                </a:moveTo>
                <a:lnTo>
                  <a:pt x="481171" y="1409"/>
                </a:lnTo>
                <a:lnTo>
                  <a:pt x="481171" y="54546"/>
                </a:lnTo>
                <a:lnTo>
                  <a:pt x="493648" y="54546"/>
                </a:lnTo>
                <a:lnTo>
                  <a:pt x="493648" y="1409"/>
                </a:lnTo>
                <a:close/>
              </a:path>
              <a:path w="584200" h="80645" extrusionOk="0">
                <a:moveTo>
                  <a:pt x="535831" y="50749"/>
                </a:moveTo>
                <a:lnTo>
                  <a:pt x="522598" y="50749"/>
                </a:lnTo>
                <a:lnTo>
                  <a:pt x="522598" y="54940"/>
                </a:lnTo>
                <a:lnTo>
                  <a:pt x="547077" y="80251"/>
                </a:lnTo>
                <a:lnTo>
                  <a:pt x="556831" y="80251"/>
                </a:lnTo>
                <a:lnTo>
                  <a:pt x="581168" y="67233"/>
                </a:lnTo>
                <a:lnTo>
                  <a:pt x="550113" y="67233"/>
                </a:lnTo>
                <a:lnTo>
                  <a:pt x="548233" y="66928"/>
                </a:lnTo>
                <a:lnTo>
                  <a:pt x="535831" y="53720"/>
                </a:lnTo>
                <a:lnTo>
                  <a:pt x="535831" y="50749"/>
                </a:lnTo>
                <a:close/>
              </a:path>
              <a:path w="584200" h="80645" extrusionOk="0">
                <a:moveTo>
                  <a:pt x="554920" y="0"/>
                </a:moveTo>
                <a:lnTo>
                  <a:pt x="549935" y="0"/>
                </a:lnTo>
                <a:lnTo>
                  <a:pt x="546619" y="450"/>
                </a:lnTo>
                <a:lnTo>
                  <a:pt x="526098" y="26244"/>
                </a:lnTo>
                <a:lnTo>
                  <a:pt x="526821" y="29349"/>
                </a:lnTo>
                <a:lnTo>
                  <a:pt x="551992" y="44354"/>
                </a:lnTo>
                <a:lnTo>
                  <a:pt x="556437" y="45523"/>
                </a:lnTo>
                <a:lnTo>
                  <a:pt x="570102" y="54768"/>
                </a:lnTo>
                <a:lnTo>
                  <a:pt x="570035" y="58826"/>
                </a:lnTo>
                <a:lnTo>
                  <a:pt x="569639" y="60204"/>
                </a:lnTo>
                <a:lnTo>
                  <a:pt x="567835" y="62877"/>
                </a:lnTo>
                <a:lnTo>
                  <a:pt x="566597" y="63969"/>
                </a:lnTo>
                <a:lnTo>
                  <a:pt x="564997" y="64789"/>
                </a:lnTo>
                <a:lnTo>
                  <a:pt x="563416" y="65627"/>
                </a:lnTo>
                <a:lnTo>
                  <a:pt x="561511" y="66243"/>
                </a:lnTo>
                <a:lnTo>
                  <a:pt x="557110" y="67036"/>
                </a:lnTo>
                <a:lnTo>
                  <a:pt x="554666" y="67233"/>
                </a:lnTo>
                <a:lnTo>
                  <a:pt x="581168" y="67233"/>
                </a:lnTo>
                <a:lnTo>
                  <a:pt x="583221" y="63277"/>
                </a:lnTo>
                <a:lnTo>
                  <a:pt x="583904" y="60344"/>
                </a:lnTo>
                <a:lnTo>
                  <a:pt x="583983" y="51981"/>
                </a:lnTo>
                <a:lnTo>
                  <a:pt x="583133" y="48386"/>
                </a:lnTo>
                <a:lnTo>
                  <a:pt x="553618" y="31483"/>
                </a:lnTo>
                <a:lnTo>
                  <a:pt x="551541" y="30956"/>
                </a:lnTo>
                <a:lnTo>
                  <a:pt x="539413" y="23571"/>
                </a:lnTo>
                <a:lnTo>
                  <a:pt x="539413" y="20897"/>
                </a:lnTo>
                <a:lnTo>
                  <a:pt x="550983" y="13004"/>
                </a:lnTo>
                <a:lnTo>
                  <a:pt x="580457" y="13004"/>
                </a:lnTo>
                <a:lnTo>
                  <a:pt x="579259" y="10839"/>
                </a:lnTo>
                <a:lnTo>
                  <a:pt x="556856" y="88"/>
                </a:lnTo>
                <a:lnTo>
                  <a:pt x="554920" y="0"/>
                </a:lnTo>
                <a:close/>
              </a:path>
              <a:path w="584200" h="80645" extrusionOk="0">
                <a:moveTo>
                  <a:pt x="580457" y="13004"/>
                </a:moveTo>
                <a:lnTo>
                  <a:pt x="554519" y="13004"/>
                </a:lnTo>
                <a:lnTo>
                  <a:pt x="556304" y="13169"/>
                </a:lnTo>
                <a:lnTo>
                  <a:pt x="560139" y="13823"/>
                </a:lnTo>
                <a:lnTo>
                  <a:pt x="569779" y="26244"/>
                </a:lnTo>
                <a:lnTo>
                  <a:pt x="583114" y="26244"/>
                </a:lnTo>
                <a:lnTo>
                  <a:pt x="583114" y="22263"/>
                </a:lnTo>
                <a:lnTo>
                  <a:pt x="582606" y="18872"/>
                </a:lnTo>
                <a:lnTo>
                  <a:pt x="580548" y="13169"/>
                </a:lnTo>
                <a:lnTo>
                  <a:pt x="580457" y="13004"/>
                </a:lnTo>
                <a:close/>
              </a:path>
            </a:pathLst>
          </a:custGeom>
          <a:solidFill>
            <a:srgbClr val="A32638"/>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16" name="Google Shape;16;p47"/>
          <p:cNvSpPr txBox="1">
            <a:spLocks noGrp="1"/>
          </p:cNvSpPr>
          <p:nvPr>
            <p:ph type="title"/>
          </p:nvPr>
        </p:nvSpPr>
        <p:spPr>
          <a:xfrm>
            <a:off x="725099" y="283971"/>
            <a:ext cx="10026650" cy="635000"/>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4000" b="1" i="0" u="none" strike="noStrike" cap="none">
                <a:solidFill>
                  <a:srgbClr val="363D45"/>
                </a:solidFill>
                <a:latin typeface="Saira Condensed"/>
                <a:ea typeface="Saira Condensed"/>
                <a:cs typeface="Saira Condensed"/>
                <a:sym typeface="Saira Condense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7" name="Google Shape;17;p47"/>
          <p:cNvSpPr txBox="1">
            <a:spLocks noGrp="1"/>
          </p:cNvSpPr>
          <p:nvPr>
            <p:ph type="body" idx="1"/>
          </p:nvPr>
        </p:nvSpPr>
        <p:spPr>
          <a:xfrm>
            <a:off x="723511" y="1093215"/>
            <a:ext cx="10164445" cy="1534160"/>
          </a:xfrm>
          <a:prstGeom prst="rect">
            <a:avLst/>
          </a:prstGeom>
          <a:noFill/>
          <a:ln>
            <a:noFill/>
          </a:ln>
        </p:spPr>
        <p:txBody>
          <a:bodyPr spcFirstLastPara="1" wrap="square" lIns="0" tIns="0" rIns="0" bIns="0" anchor="t" anchorCtr="0">
            <a:spAutoFit/>
          </a:bodyPr>
          <a:lstStyle>
            <a:lvl1pPr marL="457200" marR="0" lvl="0" indent="-228600" algn="l" rtl="0">
              <a:lnSpc>
                <a:spcPct val="100000"/>
              </a:lnSpc>
              <a:spcBef>
                <a:spcPts val="0"/>
              </a:spcBef>
              <a:spcAft>
                <a:spcPts val="0"/>
              </a:spcAft>
              <a:buClr>
                <a:srgbClr val="000000"/>
              </a:buClr>
              <a:buSzPts val="1400"/>
              <a:buFont typeface="Arial"/>
              <a:buNone/>
              <a:defRPr sz="1900" b="0" i="0" u="none" strike="noStrike" cap="none">
                <a:solidFill>
                  <a:srgbClr val="A32537"/>
                </a:solidFill>
                <a:latin typeface="IBM Plex Sans Light"/>
                <a:ea typeface="IBM Plex Sans Light"/>
                <a:cs typeface="IBM Plex Sans Light"/>
                <a:sym typeface="IBM Plex Sans Light"/>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endParaRPr/>
          </a:p>
        </p:txBody>
      </p:sp>
      <p:sp>
        <p:nvSpPr>
          <p:cNvPr id="18" name="Google Shape;18;p47"/>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marR="0" lvl="0" algn="ctr" rtl="0">
              <a:lnSpc>
                <a:spcPct val="100000"/>
              </a:lnSpc>
              <a:spcBef>
                <a:spcPts val="0"/>
              </a:spcBef>
              <a:spcAft>
                <a:spcPts val="0"/>
              </a:spcAft>
              <a:buClr>
                <a:srgbClr val="000000"/>
              </a:buClr>
              <a:buSzPts val="1400"/>
              <a:buFont typeface="Arial"/>
              <a:buNone/>
              <a:defRPr sz="18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9" name="Google Shape;19;p47"/>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0" name="Google Shape;20;p47"/>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marR="0" lvl="0"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800"/>
              <a:buFont typeface="Arial"/>
              <a:buNone/>
              <a:defRPr sz="18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7.jpg"/><Relationship Id="rId4" Type="http://schemas.openxmlformats.org/officeDocument/2006/relationships/image" Target="../media/image36.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40.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hyperlink" Target="http://www.youtube.com/watch?v=AIYMo6OOrC0" TargetMode="External"/><Relationship Id="rId4" Type="http://schemas.openxmlformats.org/officeDocument/2006/relationships/image" Target="../media/image9.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8" Type="http://schemas.openxmlformats.org/officeDocument/2006/relationships/image" Target="../media/image50.jpg"/><Relationship Id="rId3" Type="http://schemas.openxmlformats.org/officeDocument/2006/relationships/image" Target="../media/image45.jpg"/><Relationship Id="rId7" Type="http://schemas.openxmlformats.org/officeDocument/2006/relationships/image" Target="../media/image49.jp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48.jpg"/><Relationship Id="rId5" Type="http://schemas.openxmlformats.org/officeDocument/2006/relationships/image" Target="../media/image47.png"/><Relationship Id="rId4" Type="http://schemas.openxmlformats.org/officeDocument/2006/relationships/image" Target="../media/image46.jp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8" Type="http://schemas.openxmlformats.org/officeDocument/2006/relationships/image" Target="../media/image58.jpg"/><Relationship Id="rId3" Type="http://schemas.openxmlformats.org/officeDocument/2006/relationships/image" Target="../media/image53.png"/><Relationship Id="rId7" Type="http://schemas.openxmlformats.org/officeDocument/2006/relationships/image" Target="../media/image57.jp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56.png"/><Relationship Id="rId5" Type="http://schemas.openxmlformats.org/officeDocument/2006/relationships/image" Target="../media/image55.jpg"/><Relationship Id="rId4"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61.jpg"/><Relationship Id="rId4" Type="http://schemas.openxmlformats.org/officeDocument/2006/relationships/image" Target="../media/image60.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64.png"/></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66.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3.jpg"/><Relationship Id="rId4" Type="http://schemas.openxmlformats.org/officeDocument/2006/relationships/image" Target="../media/image12.jpg"/></Relationships>
</file>

<file path=ppt/slides/_rels/slide40.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jpg"/><Relationship Id="rId7" Type="http://schemas.openxmlformats.org/officeDocument/2006/relationships/image" Target="../media/image72.pn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jpg"/><Relationship Id="rId10" Type="http://schemas.openxmlformats.org/officeDocument/2006/relationships/image" Target="../media/image75.png"/><Relationship Id="rId4" Type="http://schemas.openxmlformats.org/officeDocument/2006/relationships/image" Target="../media/image69.jpg"/><Relationship Id="rId9" Type="http://schemas.openxmlformats.org/officeDocument/2006/relationships/image" Target="../media/image74.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2.png"/></Relationships>
</file>

<file path=ppt/slides/_rels/slide47.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55.xml"/><Relationship Id="rId1" Type="http://schemas.openxmlformats.org/officeDocument/2006/relationships/slideLayout" Target="../slideLayouts/slideLayout5.xml"/><Relationship Id="rId4" Type="http://schemas.openxmlformats.org/officeDocument/2006/relationships/image" Target="../media/image87.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20.jpg"/><Relationship Id="rId7" Type="http://schemas.openxmlformats.org/officeDocument/2006/relationships/image" Target="../media/image24.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72"/>
        <p:cNvGrpSpPr/>
        <p:nvPr/>
      </p:nvGrpSpPr>
      <p:grpSpPr>
        <a:xfrm>
          <a:off x="0" y="0"/>
          <a:ext cx="0" cy="0"/>
          <a:chOff x="0" y="0"/>
          <a:chExt cx="0" cy="0"/>
        </a:xfrm>
      </p:grpSpPr>
      <p:sp>
        <p:nvSpPr>
          <p:cNvPr id="73" name="Google Shape;73;p1"/>
          <p:cNvSpPr/>
          <p:nvPr/>
        </p:nvSpPr>
        <p:spPr>
          <a:xfrm>
            <a:off x="11353798" y="0"/>
            <a:ext cx="838200" cy="6855459"/>
          </a:xfrm>
          <a:custGeom>
            <a:avLst/>
            <a:gdLst/>
            <a:ahLst/>
            <a:cxnLst/>
            <a:rect l="l" t="t" r="r" b="b"/>
            <a:pathLst>
              <a:path w="838200" h="6855459" extrusionOk="0">
                <a:moveTo>
                  <a:pt x="838200" y="0"/>
                </a:moveTo>
                <a:lnTo>
                  <a:pt x="0" y="0"/>
                </a:lnTo>
                <a:lnTo>
                  <a:pt x="838200" y="6855402"/>
                </a:lnTo>
                <a:lnTo>
                  <a:pt x="838200" y="0"/>
                </a:lnTo>
                <a:close/>
              </a:path>
            </a:pathLst>
          </a:custGeom>
          <a:solidFill>
            <a:srgbClr val="F1F2F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74" name="Google Shape;74;p1"/>
          <p:cNvPicPr preferRelativeResize="0"/>
          <p:nvPr/>
        </p:nvPicPr>
        <p:blipFill rotWithShape="1">
          <a:blip r:embed="rId3">
            <a:alphaModFix/>
          </a:blip>
          <a:srcRect/>
          <a:stretch/>
        </p:blipFill>
        <p:spPr>
          <a:xfrm>
            <a:off x="298621" y="6394640"/>
            <a:ext cx="164757" cy="164719"/>
          </a:xfrm>
          <a:prstGeom prst="rect">
            <a:avLst/>
          </a:prstGeom>
          <a:noFill/>
          <a:ln>
            <a:noFill/>
          </a:ln>
        </p:spPr>
      </p:pic>
      <p:sp>
        <p:nvSpPr>
          <p:cNvPr id="75" name="Google Shape;75;p1"/>
          <p:cNvSpPr/>
          <p:nvPr/>
        </p:nvSpPr>
        <p:spPr>
          <a:xfrm>
            <a:off x="381000" y="0"/>
            <a:ext cx="0" cy="6258560"/>
          </a:xfrm>
          <a:custGeom>
            <a:avLst/>
            <a:gdLst/>
            <a:ahLst/>
            <a:cxnLst/>
            <a:rect l="l" t="t" r="r" b="b"/>
            <a:pathLst>
              <a:path w="120000" h="6258560" extrusionOk="0">
                <a:moveTo>
                  <a:pt x="0" y="6258267"/>
                </a:moveTo>
                <a:lnTo>
                  <a:pt x="0" y="0"/>
                </a:lnTo>
              </a:path>
            </a:pathLst>
          </a:custGeom>
          <a:noFill/>
          <a:ln w="9525" cap="flat" cmpd="sng">
            <a:solidFill>
              <a:srgbClr val="E4E5E6"/>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6" name="Google Shape;76;p1"/>
          <p:cNvSpPr/>
          <p:nvPr/>
        </p:nvSpPr>
        <p:spPr>
          <a:xfrm>
            <a:off x="11530614" y="6476999"/>
            <a:ext cx="140970" cy="0"/>
          </a:xfrm>
          <a:custGeom>
            <a:avLst/>
            <a:gdLst/>
            <a:ahLst/>
            <a:cxnLst/>
            <a:rect l="l" t="t" r="r" b="b"/>
            <a:pathLst>
              <a:path w="140970" h="120000" extrusionOk="0">
                <a:moveTo>
                  <a:pt x="0" y="0"/>
                </a:moveTo>
                <a:lnTo>
                  <a:pt x="140685" y="0"/>
                </a:lnTo>
              </a:path>
            </a:pathLst>
          </a:custGeom>
          <a:noFill/>
          <a:ln w="9525" cap="flat" cmpd="sng">
            <a:solidFill>
              <a:srgbClr val="E4E5E6"/>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77" name="Google Shape;77;p1"/>
          <p:cNvSpPr/>
          <p:nvPr/>
        </p:nvSpPr>
        <p:spPr>
          <a:xfrm>
            <a:off x="3162300" y="6476999"/>
            <a:ext cx="6955790" cy="0"/>
          </a:xfrm>
          <a:custGeom>
            <a:avLst/>
            <a:gdLst/>
            <a:ahLst/>
            <a:cxnLst/>
            <a:rect l="l" t="t" r="r" b="b"/>
            <a:pathLst>
              <a:path w="6955790" h="120000" extrusionOk="0">
                <a:moveTo>
                  <a:pt x="0" y="0"/>
                </a:moveTo>
                <a:lnTo>
                  <a:pt x="6955734" y="0"/>
                </a:lnTo>
              </a:path>
            </a:pathLst>
          </a:custGeom>
          <a:noFill/>
          <a:ln w="9525" cap="flat" cmpd="sng">
            <a:solidFill>
              <a:srgbClr val="E4E5E6"/>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78" name="Google Shape;78;p1"/>
          <p:cNvPicPr preferRelativeResize="0"/>
          <p:nvPr/>
        </p:nvPicPr>
        <p:blipFill rotWithShape="1">
          <a:blip r:embed="rId4">
            <a:alphaModFix/>
          </a:blip>
          <a:srcRect/>
          <a:stretch/>
        </p:blipFill>
        <p:spPr>
          <a:xfrm>
            <a:off x="1248860" y="6421786"/>
            <a:ext cx="1786439" cy="110458"/>
          </a:xfrm>
          <a:prstGeom prst="rect">
            <a:avLst/>
          </a:prstGeom>
          <a:noFill/>
          <a:ln>
            <a:noFill/>
          </a:ln>
        </p:spPr>
      </p:pic>
      <p:grpSp>
        <p:nvGrpSpPr>
          <p:cNvPr id="79" name="Google Shape;79;p1"/>
          <p:cNvGrpSpPr/>
          <p:nvPr/>
        </p:nvGrpSpPr>
        <p:grpSpPr>
          <a:xfrm>
            <a:off x="0" y="0"/>
            <a:ext cx="12192000" cy="6857999"/>
            <a:chOff x="0" y="0"/>
            <a:chExt cx="12192000" cy="6857999"/>
          </a:xfrm>
        </p:grpSpPr>
        <p:sp>
          <p:nvSpPr>
            <p:cNvPr id="80" name="Google Shape;80;p1"/>
            <p:cNvSpPr/>
            <p:nvPr/>
          </p:nvSpPr>
          <p:spPr>
            <a:xfrm>
              <a:off x="590378" y="6437191"/>
              <a:ext cx="584200" cy="80645"/>
            </a:xfrm>
            <a:custGeom>
              <a:avLst/>
              <a:gdLst/>
              <a:ahLst/>
              <a:cxnLst/>
              <a:rect l="l" t="t" r="r" b="b"/>
              <a:pathLst>
                <a:path w="584200" h="80645" extrusionOk="0">
                  <a:moveTo>
                    <a:pt x="13227" y="50749"/>
                  </a:moveTo>
                  <a:lnTo>
                    <a:pt x="0" y="50749"/>
                  </a:lnTo>
                  <a:lnTo>
                    <a:pt x="0" y="54940"/>
                  </a:lnTo>
                  <a:lnTo>
                    <a:pt x="24472" y="80251"/>
                  </a:lnTo>
                  <a:lnTo>
                    <a:pt x="34232" y="80251"/>
                  </a:lnTo>
                  <a:lnTo>
                    <a:pt x="58570" y="67233"/>
                  </a:lnTo>
                  <a:lnTo>
                    <a:pt x="27508" y="67233"/>
                  </a:lnTo>
                  <a:lnTo>
                    <a:pt x="25628" y="66928"/>
                  </a:lnTo>
                  <a:lnTo>
                    <a:pt x="13227" y="53720"/>
                  </a:lnTo>
                  <a:lnTo>
                    <a:pt x="13227" y="50749"/>
                  </a:lnTo>
                  <a:close/>
                </a:path>
                <a:path w="584200" h="80645" extrusionOk="0">
                  <a:moveTo>
                    <a:pt x="32315" y="0"/>
                  </a:moveTo>
                  <a:lnTo>
                    <a:pt x="27324" y="0"/>
                  </a:lnTo>
                  <a:lnTo>
                    <a:pt x="24021" y="450"/>
                  </a:lnTo>
                  <a:lnTo>
                    <a:pt x="3499" y="26244"/>
                  </a:lnTo>
                  <a:lnTo>
                    <a:pt x="4229" y="29349"/>
                  </a:lnTo>
                  <a:lnTo>
                    <a:pt x="29394" y="44354"/>
                  </a:lnTo>
                  <a:lnTo>
                    <a:pt x="33839" y="45523"/>
                  </a:lnTo>
                  <a:lnTo>
                    <a:pt x="47498" y="54768"/>
                  </a:lnTo>
                  <a:lnTo>
                    <a:pt x="47431" y="58826"/>
                  </a:lnTo>
                  <a:lnTo>
                    <a:pt x="32061" y="67233"/>
                  </a:lnTo>
                  <a:lnTo>
                    <a:pt x="58570" y="67233"/>
                  </a:lnTo>
                  <a:lnTo>
                    <a:pt x="60623" y="63277"/>
                  </a:lnTo>
                  <a:lnTo>
                    <a:pt x="61300" y="60344"/>
                  </a:lnTo>
                  <a:lnTo>
                    <a:pt x="61379" y="51981"/>
                  </a:lnTo>
                  <a:lnTo>
                    <a:pt x="60528" y="48386"/>
                  </a:lnTo>
                  <a:lnTo>
                    <a:pt x="31013" y="31483"/>
                  </a:lnTo>
                  <a:lnTo>
                    <a:pt x="28943" y="30956"/>
                  </a:lnTo>
                  <a:lnTo>
                    <a:pt x="16802" y="23571"/>
                  </a:lnTo>
                  <a:lnTo>
                    <a:pt x="16802" y="20897"/>
                  </a:lnTo>
                  <a:lnTo>
                    <a:pt x="28378" y="13004"/>
                  </a:lnTo>
                  <a:lnTo>
                    <a:pt x="57853" y="13004"/>
                  </a:lnTo>
                  <a:lnTo>
                    <a:pt x="56661" y="10839"/>
                  </a:lnTo>
                  <a:lnTo>
                    <a:pt x="34245" y="88"/>
                  </a:lnTo>
                  <a:lnTo>
                    <a:pt x="32315" y="0"/>
                  </a:lnTo>
                  <a:close/>
                </a:path>
                <a:path w="584200" h="80645" extrusionOk="0">
                  <a:moveTo>
                    <a:pt x="57853" y="13004"/>
                  </a:moveTo>
                  <a:lnTo>
                    <a:pt x="31921" y="13004"/>
                  </a:lnTo>
                  <a:lnTo>
                    <a:pt x="33705" y="13169"/>
                  </a:lnTo>
                  <a:lnTo>
                    <a:pt x="37534" y="13823"/>
                  </a:lnTo>
                  <a:lnTo>
                    <a:pt x="47174" y="26244"/>
                  </a:lnTo>
                  <a:lnTo>
                    <a:pt x="60509" y="26244"/>
                  </a:lnTo>
                  <a:lnTo>
                    <a:pt x="60509" y="22263"/>
                  </a:lnTo>
                  <a:lnTo>
                    <a:pt x="60001" y="18872"/>
                  </a:lnTo>
                  <a:lnTo>
                    <a:pt x="57944" y="13169"/>
                  </a:lnTo>
                  <a:lnTo>
                    <a:pt x="57853" y="13004"/>
                  </a:lnTo>
                  <a:close/>
                </a:path>
                <a:path w="584200" h="80645" extrusionOk="0">
                  <a:moveTo>
                    <a:pt x="122002" y="14427"/>
                  </a:moveTo>
                  <a:lnTo>
                    <a:pt x="108985" y="14427"/>
                  </a:lnTo>
                  <a:lnTo>
                    <a:pt x="108985" y="78943"/>
                  </a:lnTo>
                  <a:lnTo>
                    <a:pt x="122002" y="78943"/>
                  </a:lnTo>
                  <a:lnTo>
                    <a:pt x="122002" y="14427"/>
                  </a:lnTo>
                  <a:close/>
                </a:path>
                <a:path w="584200" h="80645" extrusionOk="0">
                  <a:moveTo>
                    <a:pt x="145967" y="1409"/>
                  </a:moveTo>
                  <a:lnTo>
                    <a:pt x="85128" y="1409"/>
                  </a:lnTo>
                  <a:lnTo>
                    <a:pt x="85128" y="14427"/>
                  </a:lnTo>
                  <a:lnTo>
                    <a:pt x="145967" y="14427"/>
                  </a:lnTo>
                  <a:lnTo>
                    <a:pt x="145967" y="1409"/>
                  </a:lnTo>
                  <a:close/>
                </a:path>
                <a:path w="584200" h="80645" extrusionOk="0">
                  <a:moveTo>
                    <a:pt x="229577" y="1409"/>
                  </a:moveTo>
                  <a:lnTo>
                    <a:pt x="171227" y="1409"/>
                  </a:lnTo>
                  <a:lnTo>
                    <a:pt x="171227" y="78943"/>
                  </a:lnTo>
                  <a:lnTo>
                    <a:pt x="229685" y="78943"/>
                  </a:lnTo>
                  <a:lnTo>
                    <a:pt x="229685" y="65932"/>
                  </a:lnTo>
                  <a:lnTo>
                    <a:pt x="184467" y="65932"/>
                  </a:lnTo>
                  <a:lnTo>
                    <a:pt x="184467" y="44564"/>
                  </a:lnTo>
                  <a:lnTo>
                    <a:pt x="226980" y="44564"/>
                  </a:lnTo>
                  <a:lnTo>
                    <a:pt x="226980" y="31229"/>
                  </a:lnTo>
                  <a:lnTo>
                    <a:pt x="184467" y="31229"/>
                  </a:lnTo>
                  <a:lnTo>
                    <a:pt x="184467" y="14427"/>
                  </a:lnTo>
                  <a:lnTo>
                    <a:pt x="229577" y="14427"/>
                  </a:lnTo>
                  <a:lnTo>
                    <a:pt x="229577" y="1409"/>
                  </a:lnTo>
                  <a:close/>
                </a:path>
                <a:path w="584200" h="80645" extrusionOk="0">
                  <a:moveTo>
                    <a:pt x="266560" y="1409"/>
                  </a:moveTo>
                  <a:lnTo>
                    <a:pt x="251485" y="1409"/>
                  </a:lnTo>
                  <a:lnTo>
                    <a:pt x="277615" y="78943"/>
                  </a:lnTo>
                  <a:lnTo>
                    <a:pt x="295624" y="78943"/>
                  </a:lnTo>
                  <a:lnTo>
                    <a:pt x="300234" y="65493"/>
                  </a:lnTo>
                  <a:lnTo>
                    <a:pt x="286950" y="65493"/>
                  </a:lnTo>
                  <a:lnTo>
                    <a:pt x="266560" y="1409"/>
                  </a:lnTo>
                  <a:close/>
                </a:path>
                <a:path w="584200" h="80645" extrusionOk="0">
                  <a:moveTo>
                    <a:pt x="322198" y="1409"/>
                  </a:moveTo>
                  <a:lnTo>
                    <a:pt x="307549" y="1409"/>
                  </a:lnTo>
                  <a:lnTo>
                    <a:pt x="286950" y="65493"/>
                  </a:lnTo>
                  <a:lnTo>
                    <a:pt x="300234" y="65493"/>
                  </a:lnTo>
                  <a:lnTo>
                    <a:pt x="322198" y="1409"/>
                  </a:lnTo>
                  <a:close/>
                </a:path>
                <a:path w="584200" h="80645" extrusionOk="0">
                  <a:moveTo>
                    <a:pt x="403529" y="1409"/>
                  </a:moveTo>
                  <a:lnTo>
                    <a:pt x="345186" y="1409"/>
                  </a:lnTo>
                  <a:lnTo>
                    <a:pt x="345186" y="78943"/>
                  </a:lnTo>
                  <a:lnTo>
                    <a:pt x="403637" y="78943"/>
                  </a:lnTo>
                  <a:lnTo>
                    <a:pt x="403637" y="65932"/>
                  </a:lnTo>
                  <a:lnTo>
                    <a:pt x="358413" y="65932"/>
                  </a:lnTo>
                  <a:lnTo>
                    <a:pt x="358413" y="44564"/>
                  </a:lnTo>
                  <a:lnTo>
                    <a:pt x="400926" y="44564"/>
                  </a:lnTo>
                  <a:lnTo>
                    <a:pt x="400926" y="31229"/>
                  </a:lnTo>
                  <a:lnTo>
                    <a:pt x="358413" y="31229"/>
                  </a:lnTo>
                  <a:lnTo>
                    <a:pt x="358413" y="14427"/>
                  </a:lnTo>
                  <a:lnTo>
                    <a:pt x="403529" y="14427"/>
                  </a:lnTo>
                  <a:lnTo>
                    <a:pt x="403529" y="1409"/>
                  </a:lnTo>
                  <a:close/>
                </a:path>
                <a:path w="584200" h="80645" extrusionOk="0">
                  <a:moveTo>
                    <a:pt x="443439" y="1409"/>
                  </a:moveTo>
                  <a:lnTo>
                    <a:pt x="431825" y="1409"/>
                  </a:lnTo>
                  <a:lnTo>
                    <a:pt x="431825" y="78943"/>
                  </a:lnTo>
                  <a:lnTo>
                    <a:pt x="444303" y="78943"/>
                  </a:lnTo>
                  <a:lnTo>
                    <a:pt x="444303" y="26568"/>
                  </a:lnTo>
                  <a:lnTo>
                    <a:pt x="461304" y="26568"/>
                  </a:lnTo>
                  <a:lnTo>
                    <a:pt x="443439" y="1409"/>
                  </a:lnTo>
                  <a:close/>
                </a:path>
                <a:path w="584200" h="80645" extrusionOk="0">
                  <a:moveTo>
                    <a:pt x="461304" y="26568"/>
                  </a:moveTo>
                  <a:lnTo>
                    <a:pt x="444303" y="26568"/>
                  </a:lnTo>
                  <a:lnTo>
                    <a:pt x="481933" y="78943"/>
                  </a:lnTo>
                  <a:lnTo>
                    <a:pt x="493648" y="78943"/>
                  </a:lnTo>
                  <a:lnTo>
                    <a:pt x="493648" y="54546"/>
                  </a:lnTo>
                  <a:lnTo>
                    <a:pt x="481171" y="54546"/>
                  </a:lnTo>
                  <a:lnTo>
                    <a:pt x="461304" y="26568"/>
                  </a:lnTo>
                  <a:close/>
                </a:path>
                <a:path w="584200" h="80645" extrusionOk="0">
                  <a:moveTo>
                    <a:pt x="493648" y="1409"/>
                  </a:moveTo>
                  <a:lnTo>
                    <a:pt x="481171" y="1409"/>
                  </a:lnTo>
                  <a:lnTo>
                    <a:pt x="481171" y="54546"/>
                  </a:lnTo>
                  <a:lnTo>
                    <a:pt x="493648" y="54546"/>
                  </a:lnTo>
                  <a:lnTo>
                    <a:pt x="493648" y="1409"/>
                  </a:lnTo>
                  <a:close/>
                </a:path>
                <a:path w="584200" h="80645" extrusionOk="0">
                  <a:moveTo>
                    <a:pt x="535831" y="50749"/>
                  </a:moveTo>
                  <a:lnTo>
                    <a:pt x="522598" y="50749"/>
                  </a:lnTo>
                  <a:lnTo>
                    <a:pt x="522598" y="54940"/>
                  </a:lnTo>
                  <a:lnTo>
                    <a:pt x="547077" y="80251"/>
                  </a:lnTo>
                  <a:lnTo>
                    <a:pt x="556831" y="80251"/>
                  </a:lnTo>
                  <a:lnTo>
                    <a:pt x="581168" y="67233"/>
                  </a:lnTo>
                  <a:lnTo>
                    <a:pt x="550113" y="67233"/>
                  </a:lnTo>
                  <a:lnTo>
                    <a:pt x="548233" y="66928"/>
                  </a:lnTo>
                  <a:lnTo>
                    <a:pt x="535831" y="53720"/>
                  </a:lnTo>
                  <a:lnTo>
                    <a:pt x="535831" y="50749"/>
                  </a:lnTo>
                  <a:close/>
                </a:path>
                <a:path w="584200" h="80645" extrusionOk="0">
                  <a:moveTo>
                    <a:pt x="554920" y="0"/>
                  </a:moveTo>
                  <a:lnTo>
                    <a:pt x="549935" y="0"/>
                  </a:lnTo>
                  <a:lnTo>
                    <a:pt x="546619" y="450"/>
                  </a:lnTo>
                  <a:lnTo>
                    <a:pt x="526098" y="26244"/>
                  </a:lnTo>
                  <a:lnTo>
                    <a:pt x="526821" y="29349"/>
                  </a:lnTo>
                  <a:lnTo>
                    <a:pt x="551992" y="44354"/>
                  </a:lnTo>
                  <a:lnTo>
                    <a:pt x="556437" y="45523"/>
                  </a:lnTo>
                  <a:lnTo>
                    <a:pt x="570102" y="54768"/>
                  </a:lnTo>
                  <a:lnTo>
                    <a:pt x="570035" y="58826"/>
                  </a:lnTo>
                  <a:lnTo>
                    <a:pt x="569639" y="60204"/>
                  </a:lnTo>
                  <a:lnTo>
                    <a:pt x="567835" y="62877"/>
                  </a:lnTo>
                  <a:lnTo>
                    <a:pt x="566597" y="63969"/>
                  </a:lnTo>
                  <a:lnTo>
                    <a:pt x="564997" y="64789"/>
                  </a:lnTo>
                  <a:lnTo>
                    <a:pt x="563416" y="65627"/>
                  </a:lnTo>
                  <a:lnTo>
                    <a:pt x="561511" y="66243"/>
                  </a:lnTo>
                  <a:lnTo>
                    <a:pt x="557110" y="67036"/>
                  </a:lnTo>
                  <a:lnTo>
                    <a:pt x="554666" y="67233"/>
                  </a:lnTo>
                  <a:lnTo>
                    <a:pt x="581168" y="67233"/>
                  </a:lnTo>
                  <a:lnTo>
                    <a:pt x="583221" y="63277"/>
                  </a:lnTo>
                  <a:lnTo>
                    <a:pt x="583904" y="60344"/>
                  </a:lnTo>
                  <a:lnTo>
                    <a:pt x="583983" y="51981"/>
                  </a:lnTo>
                  <a:lnTo>
                    <a:pt x="583133" y="48386"/>
                  </a:lnTo>
                  <a:lnTo>
                    <a:pt x="553618" y="31483"/>
                  </a:lnTo>
                  <a:lnTo>
                    <a:pt x="551541" y="30956"/>
                  </a:lnTo>
                  <a:lnTo>
                    <a:pt x="539413" y="23571"/>
                  </a:lnTo>
                  <a:lnTo>
                    <a:pt x="539413" y="20897"/>
                  </a:lnTo>
                  <a:lnTo>
                    <a:pt x="550983" y="13004"/>
                  </a:lnTo>
                  <a:lnTo>
                    <a:pt x="580457" y="13004"/>
                  </a:lnTo>
                  <a:lnTo>
                    <a:pt x="579259" y="10839"/>
                  </a:lnTo>
                  <a:lnTo>
                    <a:pt x="556856" y="88"/>
                  </a:lnTo>
                  <a:lnTo>
                    <a:pt x="554920" y="0"/>
                  </a:lnTo>
                  <a:close/>
                </a:path>
                <a:path w="584200" h="80645" extrusionOk="0">
                  <a:moveTo>
                    <a:pt x="580457" y="13004"/>
                  </a:moveTo>
                  <a:lnTo>
                    <a:pt x="554519" y="13004"/>
                  </a:lnTo>
                  <a:lnTo>
                    <a:pt x="556304" y="13169"/>
                  </a:lnTo>
                  <a:lnTo>
                    <a:pt x="560139" y="13823"/>
                  </a:lnTo>
                  <a:lnTo>
                    <a:pt x="569779" y="26244"/>
                  </a:lnTo>
                  <a:lnTo>
                    <a:pt x="583114" y="26244"/>
                  </a:lnTo>
                  <a:lnTo>
                    <a:pt x="583114" y="22263"/>
                  </a:lnTo>
                  <a:lnTo>
                    <a:pt x="582606" y="18872"/>
                  </a:lnTo>
                  <a:lnTo>
                    <a:pt x="580548" y="13169"/>
                  </a:lnTo>
                  <a:lnTo>
                    <a:pt x="580457" y="13004"/>
                  </a:lnTo>
                  <a:close/>
                </a:path>
              </a:pathLst>
            </a:custGeom>
            <a:solidFill>
              <a:srgbClr val="A32638"/>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81" name="Google Shape;81;p1"/>
            <p:cNvPicPr preferRelativeResize="0"/>
            <p:nvPr/>
          </p:nvPicPr>
          <p:blipFill rotWithShape="1">
            <a:blip r:embed="rId5">
              <a:alphaModFix/>
            </a:blip>
            <a:srcRect/>
            <a:stretch/>
          </p:blipFill>
          <p:spPr>
            <a:xfrm>
              <a:off x="0" y="0"/>
              <a:ext cx="12192000" cy="6857999"/>
            </a:xfrm>
            <a:prstGeom prst="rect">
              <a:avLst/>
            </a:prstGeom>
            <a:noFill/>
            <a:ln>
              <a:noFill/>
            </a:ln>
          </p:spPr>
        </p:pic>
      </p:grpSp>
      <p:sp>
        <p:nvSpPr>
          <p:cNvPr id="82" name="Google Shape;82;p1"/>
          <p:cNvSpPr txBox="1"/>
          <p:nvPr/>
        </p:nvSpPr>
        <p:spPr>
          <a:xfrm>
            <a:off x="1379855" y="2655872"/>
            <a:ext cx="10095300" cy="2532000"/>
          </a:xfrm>
          <a:prstGeom prst="rect">
            <a:avLst/>
          </a:prstGeom>
          <a:noFill/>
          <a:ln>
            <a:noFill/>
          </a:ln>
        </p:spPr>
        <p:txBody>
          <a:bodyPr spcFirstLastPara="1" wrap="square" lIns="0" tIns="12700" rIns="0" bIns="0" anchor="t" anchorCtr="0">
            <a:spAutoFit/>
          </a:bodyPr>
          <a:lstStyle/>
          <a:p>
            <a:pPr marL="0" marR="5080" lvl="0" indent="0" algn="r" rtl="0">
              <a:lnSpc>
                <a:spcPct val="100000"/>
              </a:lnSpc>
              <a:spcBef>
                <a:spcPts val="0"/>
              </a:spcBef>
              <a:spcAft>
                <a:spcPts val="0"/>
              </a:spcAft>
              <a:buClr>
                <a:srgbClr val="000000"/>
              </a:buClr>
              <a:buSzPts val="5400"/>
              <a:buFont typeface="Arial"/>
              <a:buNone/>
            </a:pPr>
            <a:r>
              <a:rPr lang="en-US" sz="5400" b="1" i="0" u="none" strike="noStrike" cap="none">
                <a:solidFill>
                  <a:srgbClr val="FFFFFF"/>
                </a:solidFill>
                <a:latin typeface="Saira Condensed Light"/>
                <a:ea typeface="Saira Condensed Light"/>
                <a:cs typeface="Saira Condensed Light"/>
                <a:sym typeface="Saira Condensed Light"/>
              </a:rPr>
              <a:t>CHARLES V. SCHAEFER, JR. </a:t>
            </a:r>
            <a:endParaRPr sz="1400" b="0" i="0" u="none" strike="noStrike" cap="none">
              <a:solidFill>
                <a:srgbClr val="000000"/>
              </a:solidFill>
              <a:latin typeface="Arial"/>
              <a:ea typeface="Arial"/>
              <a:cs typeface="Arial"/>
              <a:sym typeface="Arial"/>
            </a:endParaRPr>
          </a:p>
          <a:p>
            <a:pPr marL="0" marR="5080" lvl="0" indent="0" algn="r" rtl="0">
              <a:lnSpc>
                <a:spcPct val="100000"/>
              </a:lnSpc>
              <a:spcBef>
                <a:spcPts val="100"/>
              </a:spcBef>
              <a:spcAft>
                <a:spcPts val="0"/>
              </a:spcAft>
              <a:buClr>
                <a:srgbClr val="000000"/>
              </a:buClr>
              <a:buSzPts val="5400"/>
              <a:buFont typeface="Arial"/>
              <a:buNone/>
            </a:pPr>
            <a:r>
              <a:rPr lang="en-US" sz="5400" b="1" i="0" u="none" strike="noStrike" cap="none">
                <a:solidFill>
                  <a:srgbClr val="FFFFFF"/>
                </a:solidFill>
                <a:latin typeface="Saira Condensed Light"/>
                <a:ea typeface="Saira Condensed Light"/>
                <a:cs typeface="Saira Condensed Light"/>
                <a:sym typeface="Saira Condensed Light"/>
              </a:rPr>
              <a:t>SCHOOL OF ENGINEERING AND SCIENCE </a:t>
            </a:r>
            <a:endParaRPr sz="1400" b="0" i="0" u="none" strike="noStrike" cap="none">
              <a:solidFill>
                <a:srgbClr val="000000"/>
              </a:solidFill>
              <a:latin typeface="Arial"/>
              <a:ea typeface="Arial"/>
              <a:cs typeface="Arial"/>
              <a:sym typeface="Arial"/>
            </a:endParaRPr>
          </a:p>
          <a:p>
            <a:pPr marL="0" marR="5080" lvl="0" indent="0" algn="r" rtl="0">
              <a:lnSpc>
                <a:spcPct val="100000"/>
              </a:lnSpc>
              <a:spcBef>
                <a:spcPts val="100"/>
              </a:spcBef>
              <a:spcAft>
                <a:spcPts val="0"/>
              </a:spcAft>
              <a:buClr>
                <a:srgbClr val="000000"/>
              </a:buClr>
              <a:buSzPts val="5400"/>
              <a:buFont typeface="Arial"/>
              <a:buNone/>
            </a:pPr>
            <a:r>
              <a:rPr lang="en-US" sz="5400" b="1" i="0" u="none" strike="noStrike" cap="none">
                <a:solidFill>
                  <a:srgbClr val="FFFFFF"/>
                </a:solidFill>
                <a:latin typeface="Saira Condensed"/>
                <a:ea typeface="Saira Condensed"/>
                <a:cs typeface="Saira Condensed"/>
                <a:sym typeface="Saira Condensed"/>
              </a:rPr>
              <a:t>OVERVIEW </a:t>
            </a:r>
            <a:endParaRPr sz="5400" b="1" i="0" u="none" strike="noStrike" cap="none">
              <a:solidFill>
                <a:srgbClr val="000000"/>
              </a:solidFill>
              <a:latin typeface="Saira Condensed"/>
              <a:ea typeface="Saira Condensed"/>
              <a:cs typeface="Saira Condensed"/>
              <a:sym typeface="Saira Condensed"/>
            </a:endParaRPr>
          </a:p>
        </p:txBody>
      </p:sp>
      <p:sp>
        <p:nvSpPr>
          <p:cNvPr id="83" name="Google Shape;83;p1"/>
          <p:cNvSpPr txBox="1"/>
          <p:nvPr/>
        </p:nvSpPr>
        <p:spPr>
          <a:xfrm>
            <a:off x="5350648" y="5296758"/>
            <a:ext cx="6118654" cy="961802"/>
          </a:xfrm>
          <a:prstGeom prst="rect">
            <a:avLst/>
          </a:prstGeom>
          <a:noFill/>
          <a:ln>
            <a:noFill/>
          </a:ln>
        </p:spPr>
        <p:txBody>
          <a:bodyPr spcFirstLastPara="1" wrap="square" lIns="0" tIns="12700" rIns="0" bIns="0" anchor="t" anchorCtr="0">
            <a:spAutoFit/>
          </a:bodyPr>
          <a:lstStyle/>
          <a:p>
            <a:pPr marL="12700" marR="0" lvl="0" indent="0" algn="r" rtl="0">
              <a:lnSpc>
                <a:spcPct val="100000"/>
              </a:lnSpc>
              <a:spcBef>
                <a:spcPts val="0"/>
              </a:spcBef>
              <a:spcAft>
                <a:spcPts val="0"/>
              </a:spcAft>
              <a:buClr>
                <a:srgbClr val="000000"/>
              </a:buClr>
              <a:buSzPts val="2000"/>
              <a:buFont typeface="Arial"/>
              <a:buNone/>
            </a:pPr>
            <a:r>
              <a:rPr lang="en-US" sz="2000" b="0" i="0" u="none" strike="noStrike" cap="none">
                <a:solidFill>
                  <a:srgbClr val="FFFFFF"/>
                </a:solidFill>
                <a:latin typeface="IBM Plex Sans"/>
                <a:ea typeface="IBM Plex Sans"/>
                <a:cs typeface="IBM Plex Sans"/>
                <a:sym typeface="IBM Plex Sans"/>
              </a:rPr>
              <a:t>Jean Zu </a:t>
            </a:r>
            <a:endParaRPr sz="1400" b="0" i="0" u="none" strike="noStrike" cap="none">
              <a:solidFill>
                <a:srgbClr val="000000"/>
              </a:solidFill>
              <a:latin typeface="Arial"/>
              <a:ea typeface="Arial"/>
              <a:cs typeface="Arial"/>
              <a:sym typeface="Arial"/>
            </a:endParaRPr>
          </a:p>
          <a:p>
            <a:pPr marL="12700" marR="0" lvl="0" indent="0" algn="r" rtl="0">
              <a:lnSpc>
                <a:spcPct val="100000"/>
              </a:lnSpc>
              <a:spcBef>
                <a:spcPts val="100"/>
              </a:spcBef>
              <a:spcAft>
                <a:spcPts val="0"/>
              </a:spcAft>
              <a:buClr>
                <a:srgbClr val="000000"/>
              </a:buClr>
              <a:buSzPts val="2000"/>
              <a:buFont typeface="Arial"/>
              <a:buNone/>
            </a:pPr>
            <a:r>
              <a:rPr lang="en-US" sz="2000" b="0" i="0" u="none" strike="noStrike" cap="none">
                <a:solidFill>
                  <a:srgbClr val="FFFFFF"/>
                </a:solidFill>
                <a:latin typeface="IBM Plex Sans"/>
                <a:ea typeface="IBM Plex Sans"/>
                <a:cs typeface="IBM Plex Sans"/>
                <a:sym typeface="IBM Plex Sans"/>
              </a:rPr>
              <a:t>Lore E. Feiler Dean</a:t>
            </a:r>
            <a:endParaRPr sz="1400" b="0" i="0" u="none" strike="noStrike" cap="none">
              <a:solidFill>
                <a:srgbClr val="000000"/>
              </a:solidFill>
              <a:latin typeface="Arial"/>
              <a:ea typeface="Arial"/>
              <a:cs typeface="Arial"/>
              <a:sym typeface="Arial"/>
            </a:endParaRPr>
          </a:p>
          <a:p>
            <a:pPr marL="12700" marR="0" lvl="0" indent="0" algn="r" rtl="0">
              <a:lnSpc>
                <a:spcPct val="100000"/>
              </a:lnSpc>
              <a:spcBef>
                <a:spcPts val="100"/>
              </a:spcBef>
              <a:spcAft>
                <a:spcPts val="0"/>
              </a:spcAft>
              <a:buClr>
                <a:srgbClr val="000000"/>
              </a:buClr>
              <a:buSzPts val="2000"/>
              <a:buFont typeface="Arial"/>
              <a:buNone/>
            </a:pPr>
            <a:endParaRPr sz="2000" b="0" i="0" u="none" strike="noStrike" cap="none">
              <a:solidFill>
                <a:srgbClr val="000000"/>
              </a:solidFill>
              <a:latin typeface="IBM Plex Sans"/>
              <a:ea typeface="IBM Plex Sans"/>
              <a:cs typeface="IBM Plex Sans"/>
              <a:sym typeface="IBM Plex Sans"/>
            </a:endParaRPr>
          </a:p>
        </p:txBody>
      </p:sp>
      <p:sp>
        <p:nvSpPr>
          <p:cNvPr id="84" name="Google Shape;84;p1"/>
          <p:cNvSpPr/>
          <p:nvPr/>
        </p:nvSpPr>
        <p:spPr>
          <a:xfrm>
            <a:off x="10118034" y="6342032"/>
            <a:ext cx="1412875" cy="246379"/>
          </a:xfrm>
          <a:custGeom>
            <a:avLst/>
            <a:gdLst/>
            <a:ahLst/>
            <a:cxnLst/>
            <a:rect l="l" t="t" r="r" b="b"/>
            <a:pathLst>
              <a:path w="1412875" h="246379" extrusionOk="0">
                <a:moveTo>
                  <a:pt x="1412580" y="0"/>
                </a:moveTo>
                <a:lnTo>
                  <a:pt x="0" y="0"/>
                </a:lnTo>
                <a:lnTo>
                  <a:pt x="0" y="246220"/>
                </a:lnTo>
                <a:lnTo>
                  <a:pt x="1412580" y="246220"/>
                </a:lnTo>
                <a:lnTo>
                  <a:pt x="1412580" y="0"/>
                </a:lnTo>
                <a:close/>
              </a:path>
            </a:pathLst>
          </a:custGeom>
          <a:solidFill>
            <a:srgbClr val="A32537"/>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85" name="Google Shape;85;p1"/>
          <p:cNvSpPr txBox="1"/>
          <p:nvPr/>
        </p:nvSpPr>
        <p:spPr>
          <a:xfrm>
            <a:off x="10549756" y="6361685"/>
            <a:ext cx="1267500" cy="1668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Clr>
                <a:srgbClr val="000000"/>
              </a:buClr>
              <a:buSzPts val="1000"/>
              <a:buFont typeface="Arial"/>
              <a:buNone/>
            </a:pPr>
            <a:r>
              <a:rPr lang="en-US" sz="1000" b="1">
                <a:solidFill>
                  <a:srgbClr val="FFFFFF"/>
                </a:solidFill>
                <a:latin typeface="IBM Plex Sans"/>
                <a:ea typeface="IBM Plex Sans"/>
                <a:cs typeface="IBM Plex Sans"/>
                <a:sym typeface="IBM Plex Sans"/>
              </a:rPr>
              <a:t>Fall  2025</a:t>
            </a:r>
            <a:endParaRPr sz="1000" b="0" i="0" u="none" strike="noStrike" cap="none">
              <a:solidFill>
                <a:srgbClr val="000000"/>
              </a:solidFill>
              <a:latin typeface="IBM Plex Sans"/>
              <a:ea typeface="IBM Plex Sans"/>
              <a:cs typeface="IBM Plex Sans"/>
              <a:sym typeface="IBM Plex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g2f6b24d2ff2_0_2"/>
          <p:cNvPicPr preferRelativeResize="0"/>
          <p:nvPr/>
        </p:nvPicPr>
        <p:blipFill>
          <a:blip r:embed="rId3">
            <a:alphaModFix/>
          </a:blip>
          <a:stretch>
            <a:fillRect/>
          </a:stretch>
        </p:blipFill>
        <p:spPr>
          <a:xfrm>
            <a:off x="789100" y="1187200"/>
            <a:ext cx="10389401" cy="4953349"/>
          </a:xfrm>
          <a:prstGeom prst="rect">
            <a:avLst/>
          </a:prstGeom>
          <a:noFill/>
          <a:ln>
            <a:noFill/>
          </a:ln>
        </p:spPr>
      </p:pic>
      <p:sp>
        <p:nvSpPr>
          <p:cNvPr id="212" name="Google Shape;212;g2f6b24d2ff2_0_2"/>
          <p:cNvSpPr txBox="1">
            <a:spLocks noGrp="1"/>
          </p:cNvSpPr>
          <p:nvPr>
            <p:ph type="title"/>
          </p:nvPr>
        </p:nvSpPr>
        <p:spPr>
          <a:xfrm>
            <a:off x="646359" y="365127"/>
            <a:ext cx="107091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Wall Street Journal Ranking</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g2f6b24d2ff2_0_28"/>
          <p:cNvSpPr txBox="1">
            <a:spLocks noGrp="1"/>
          </p:cNvSpPr>
          <p:nvPr>
            <p:ph type="title"/>
          </p:nvPr>
        </p:nvSpPr>
        <p:spPr>
          <a:xfrm>
            <a:off x="646359" y="365127"/>
            <a:ext cx="107091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New York Times Ranking</a:t>
            </a:r>
            <a:endParaRPr/>
          </a:p>
        </p:txBody>
      </p:sp>
      <p:pic>
        <p:nvPicPr>
          <p:cNvPr id="219" name="Google Shape;219;g2f6b24d2ff2_0_28"/>
          <p:cNvPicPr preferRelativeResize="0"/>
          <p:nvPr/>
        </p:nvPicPr>
        <p:blipFill>
          <a:blip r:embed="rId3">
            <a:alphaModFix/>
          </a:blip>
          <a:stretch>
            <a:fillRect/>
          </a:stretch>
        </p:blipFill>
        <p:spPr>
          <a:xfrm>
            <a:off x="548325" y="1558700"/>
            <a:ext cx="10472924" cy="51469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0"/>
          <p:cNvSpPr txBox="1"/>
          <p:nvPr/>
        </p:nvSpPr>
        <p:spPr>
          <a:xfrm>
            <a:off x="646359" y="365127"/>
            <a:ext cx="10709100" cy="734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5500"/>
              <a:buFont typeface="Arial"/>
              <a:buNone/>
            </a:pPr>
            <a:r>
              <a:rPr lang="en-US" sz="5500" b="1">
                <a:solidFill>
                  <a:srgbClr val="363D45"/>
                </a:solidFill>
                <a:latin typeface="Saira Condensed"/>
                <a:ea typeface="Saira Condensed"/>
                <a:cs typeface="Saira Condensed"/>
                <a:sym typeface="Saira Condensed"/>
              </a:rPr>
              <a:t>Three</a:t>
            </a:r>
            <a:r>
              <a:rPr lang="en-US" sz="5500" b="1" i="0" u="none" strike="noStrike" cap="none">
                <a:solidFill>
                  <a:srgbClr val="363D45"/>
                </a:solidFill>
                <a:latin typeface="Saira Condensed"/>
                <a:ea typeface="Saira Condensed"/>
                <a:cs typeface="Saira Condensed"/>
                <a:sym typeface="Saira Condensed"/>
              </a:rPr>
              <a:t> Technology-Focused Schools</a:t>
            </a:r>
            <a:endParaRPr sz="5500" b="1" i="0" u="none" strike="noStrike" cap="none">
              <a:solidFill>
                <a:srgbClr val="363D45"/>
              </a:solidFill>
              <a:latin typeface="Saira Condensed"/>
              <a:ea typeface="Saira Condensed"/>
              <a:cs typeface="Saira Condensed"/>
              <a:sym typeface="Saira Condensed"/>
            </a:endParaRPr>
          </a:p>
        </p:txBody>
      </p:sp>
      <p:pic>
        <p:nvPicPr>
          <p:cNvPr id="225" name="Google Shape;225;p10"/>
          <p:cNvPicPr preferRelativeResize="0"/>
          <p:nvPr/>
        </p:nvPicPr>
        <p:blipFill rotWithShape="1">
          <a:blip r:embed="rId3">
            <a:alphaModFix/>
          </a:blip>
          <a:srcRect l="960" r="-959" b="23442"/>
          <a:stretch/>
        </p:blipFill>
        <p:spPr>
          <a:xfrm>
            <a:off x="4720775" y="1587875"/>
            <a:ext cx="2947925" cy="2690300"/>
          </a:xfrm>
          <a:prstGeom prst="rect">
            <a:avLst/>
          </a:prstGeom>
          <a:noFill/>
          <a:ln>
            <a:noFill/>
          </a:ln>
        </p:spPr>
      </p:pic>
      <p:pic>
        <p:nvPicPr>
          <p:cNvPr id="226" name="Google Shape;226;p10" descr="https://mvdataappstorageusilprod.blob.core.windows.net/medialibrary-ad9be11dbf1f402c8f416cc7e635dcf4-r/319bd72e55c94edeb66e28b79007de09/319bd72e55c94edeb66e28b79007de09/Large/17-036_Stevens_956.jpg?sv=2017-04-17&amp;sr=b&amp;si=201904101657&amp;sig=gxzchEHNuWaypS1LNIEo%2FslojHiZXJn6j%2FEwR7RUxoA%3D&amp;st=0632-05-07T01%3A35%3A13Z&amp;se=2029-09-20T05%3A32%3A59Z"/>
          <p:cNvPicPr preferRelativeResize="0"/>
          <p:nvPr/>
        </p:nvPicPr>
        <p:blipFill rotWithShape="1">
          <a:blip r:embed="rId4">
            <a:alphaModFix/>
          </a:blip>
          <a:srcRect b="17702"/>
          <a:stretch/>
        </p:blipFill>
        <p:spPr>
          <a:xfrm>
            <a:off x="7821100" y="1587825"/>
            <a:ext cx="2877000" cy="2703397"/>
          </a:xfrm>
          <a:prstGeom prst="rect">
            <a:avLst/>
          </a:prstGeom>
          <a:noFill/>
          <a:ln>
            <a:noFill/>
          </a:ln>
        </p:spPr>
      </p:pic>
      <p:sp>
        <p:nvSpPr>
          <p:cNvPr id="227" name="Google Shape;227;p10"/>
          <p:cNvSpPr txBox="1"/>
          <p:nvPr/>
        </p:nvSpPr>
        <p:spPr>
          <a:xfrm>
            <a:off x="5010575" y="4359375"/>
            <a:ext cx="2658000" cy="1231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A32537"/>
                </a:solidFill>
                <a:latin typeface="Saira Condensed"/>
                <a:ea typeface="Saira Condensed"/>
                <a:cs typeface="Saira Condensed"/>
                <a:sym typeface="Saira Condensed"/>
              </a:rPr>
              <a:t>School of Business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rgbClr val="363D45"/>
                </a:solidFill>
                <a:latin typeface="IBM Plex Sans"/>
                <a:ea typeface="IBM Plex Sans"/>
                <a:cs typeface="IBM Plex Sans"/>
                <a:sym typeface="IBM Plex Sans"/>
              </a:rPr>
              <a:t>Leading innovation in business management and finance, across industries and around the globe</a:t>
            </a:r>
            <a:endParaRPr sz="1400" b="0" i="0" u="none" strike="noStrike" cap="none">
              <a:solidFill>
                <a:srgbClr val="000000"/>
              </a:solidFill>
              <a:latin typeface="Arial"/>
              <a:ea typeface="Arial"/>
              <a:cs typeface="Arial"/>
              <a:sym typeface="Arial"/>
            </a:endParaRPr>
          </a:p>
        </p:txBody>
      </p:sp>
      <p:sp>
        <p:nvSpPr>
          <p:cNvPr id="228" name="Google Shape;228;p10"/>
          <p:cNvSpPr txBox="1"/>
          <p:nvPr/>
        </p:nvSpPr>
        <p:spPr>
          <a:xfrm>
            <a:off x="8124000" y="4334175"/>
            <a:ext cx="2574000" cy="1508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A32537"/>
                </a:solidFill>
                <a:latin typeface="Saira Condensed"/>
                <a:ea typeface="Saira Condensed"/>
                <a:cs typeface="Saira Condensed"/>
                <a:sym typeface="Saira Condensed"/>
              </a:rPr>
              <a:t>School of Humanities, Arts and Social Sciences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rgbClr val="363D45"/>
                </a:solidFill>
                <a:latin typeface="IBM Plex Sans"/>
                <a:ea typeface="IBM Plex Sans"/>
                <a:cs typeface="IBM Plex Sans"/>
                <a:sym typeface="IBM Plex Sans"/>
              </a:rPr>
              <a:t>Uniting humanities, arts, science and technology to inspire and inform change and innovation</a:t>
            </a:r>
            <a:endParaRPr sz="1400" b="0" i="0" u="none" strike="noStrike" cap="none">
              <a:solidFill>
                <a:srgbClr val="000000"/>
              </a:solidFill>
              <a:latin typeface="Arial"/>
              <a:ea typeface="Arial"/>
              <a:cs typeface="Arial"/>
              <a:sym typeface="Arial"/>
            </a:endParaRPr>
          </a:p>
        </p:txBody>
      </p:sp>
      <p:sp>
        <p:nvSpPr>
          <p:cNvPr id="229" name="Google Shape;229;p10"/>
          <p:cNvSpPr txBox="1"/>
          <p:nvPr/>
        </p:nvSpPr>
        <p:spPr>
          <a:xfrm>
            <a:off x="1682251" y="4344525"/>
            <a:ext cx="2877000" cy="1293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A32537"/>
                </a:solidFill>
                <a:latin typeface="Saira Condensed"/>
                <a:ea typeface="Saira Condensed"/>
                <a:cs typeface="Saira Condensed"/>
                <a:sym typeface="Saira Condensed"/>
              </a:rPr>
              <a:t>Charles V. Schaefer, Jr. School </a:t>
            </a:r>
            <a:endParaRPr sz="1800" b="1" i="0" u="none" strike="noStrike" cap="none">
              <a:solidFill>
                <a:srgbClr val="A32537"/>
              </a:solidFill>
              <a:latin typeface="Saira Condensed"/>
              <a:ea typeface="Saira Condensed"/>
              <a:cs typeface="Saira Condensed"/>
              <a:sym typeface="Saira Condensed"/>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A32537"/>
                </a:solidFill>
                <a:latin typeface="Saira Condensed"/>
                <a:ea typeface="Saira Condensed"/>
                <a:cs typeface="Saira Condensed"/>
                <a:sym typeface="Saira Condensed"/>
              </a:rPr>
              <a:t>of Engineering and Science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rgbClr val="363D45"/>
                </a:solidFill>
                <a:latin typeface="IBM Plex Sans"/>
                <a:ea typeface="IBM Plex Sans"/>
                <a:cs typeface="IBM Plex Sans"/>
                <a:sym typeface="IBM Plex Sans"/>
              </a:rPr>
              <a:t>Advancing scientific knowledge to create groundbreaking solutions to 21</a:t>
            </a:r>
            <a:r>
              <a:rPr lang="en-US" sz="1400" b="0" i="1" u="none" strike="noStrike" cap="none" baseline="30000">
                <a:solidFill>
                  <a:srgbClr val="363D45"/>
                </a:solidFill>
                <a:latin typeface="IBM Plex Sans"/>
                <a:ea typeface="IBM Plex Sans"/>
                <a:cs typeface="IBM Plex Sans"/>
                <a:sym typeface="IBM Plex Sans"/>
              </a:rPr>
              <a:t>st</a:t>
            </a:r>
            <a:r>
              <a:rPr lang="en-US" sz="1400" b="0" i="1" u="none" strike="noStrike" cap="none">
                <a:solidFill>
                  <a:srgbClr val="363D45"/>
                </a:solidFill>
                <a:latin typeface="IBM Plex Sans"/>
                <a:ea typeface="IBM Plex Sans"/>
                <a:cs typeface="IBM Plex Sans"/>
                <a:sym typeface="IBM Plex Sans"/>
              </a:rPr>
              <a:t> century challenges</a:t>
            </a:r>
            <a:endParaRPr sz="1400" b="0" i="0" u="none" strike="noStrike" cap="none">
              <a:solidFill>
                <a:srgbClr val="000000"/>
              </a:solidFill>
              <a:latin typeface="Arial"/>
              <a:ea typeface="Arial"/>
              <a:cs typeface="Arial"/>
              <a:sym typeface="Arial"/>
            </a:endParaRPr>
          </a:p>
        </p:txBody>
      </p:sp>
      <p:pic>
        <p:nvPicPr>
          <p:cNvPr id="230" name="Google Shape;230;p10"/>
          <p:cNvPicPr preferRelativeResize="0"/>
          <p:nvPr/>
        </p:nvPicPr>
        <p:blipFill rotWithShape="1">
          <a:blip r:embed="rId5">
            <a:alphaModFix/>
          </a:blip>
          <a:srcRect l="3651"/>
          <a:stretch/>
        </p:blipFill>
        <p:spPr>
          <a:xfrm>
            <a:off x="1459200" y="1587825"/>
            <a:ext cx="3066099" cy="2690301"/>
          </a:xfrm>
          <a:prstGeom prst="rect">
            <a:avLst/>
          </a:prstGeom>
          <a:noFill/>
          <a:ln>
            <a:noFill/>
          </a:ln>
        </p:spPr>
      </p:pic>
      <p:sp>
        <p:nvSpPr>
          <p:cNvPr id="231" name="Google Shape;231;p10"/>
          <p:cNvSpPr/>
          <p:nvPr/>
        </p:nvSpPr>
        <p:spPr>
          <a:xfrm rot="-416032">
            <a:off x="1246947" y="1606802"/>
            <a:ext cx="479608" cy="27124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2" name="Google Shape;232;p10"/>
          <p:cNvSpPr/>
          <p:nvPr/>
        </p:nvSpPr>
        <p:spPr>
          <a:xfrm rot="-417598">
            <a:off x="4309111" y="1497083"/>
            <a:ext cx="594178" cy="282580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3" name="Google Shape;233;p10"/>
          <p:cNvSpPr/>
          <p:nvPr/>
        </p:nvSpPr>
        <p:spPr>
          <a:xfrm rot="-417236">
            <a:off x="10475409" y="1476966"/>
            <a:ext cx="423717" cy="283031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4" name="Google Shape;234;p10"/>
          <p:cNvSpPr/>
          <p:nvPr/>
        </p:nvSpPr>
        <p:spPr>
          <a:xfrm rot="-417598">
            <a:off x="7431836" y="1524210"/>
            <a:ext cx="594178" cy="287113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g2d2eb13f581_0_28"/>
          <p:cNvSpPr txBox="1">
            <a:spLocks noGrp="1"/>
          </p:cNvSpPr>
          <p:nvPr>
            <p:ph type="title"/>
          </p:nvPr>
        </p:nvSpPr>
        <p:spPr>
          <a:xfrm>
            <a:off x="646359" y="365127"/>
            <a:ext cx="107091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School of Engineering and Science</a:t>
            </a:r>
            <a:endParaRPr/>
          </a:p>
        </p:txBody>
      </p:sp>
      <p:sp>
        <p:nvSpPr>
          <p:cNvPr id="241" name="Google Shape;241;g2d2eb13f581_0_28"/>
          <p:cNvSpPr/>
          <p:nvPr/>
        </p:nvSpPr>
        <p:spPr>
          <a:xfrm>
            <a:off x="682225" y="1707848"/>
            <a:ext cx="2499000" cy="1462500"/>
          </a:xfrm>
          <a:prstGeom prst="rect">
            <a:avLst/>
          </a:prstGeom>
          <a:solidFill>
            <a:srgbClr val="A32538"/>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200"/>
              <a:buFont typeface="Arial"/>
              <a:buNone/>
            </a:pPr>
            <a:r>
              <a:rPr lang="en-US" sz="3200" b="1">
                <a:solidFill>
                  <a:schemeClr val="lt1"/>
                </a:solidFill>
                <a:latin typeface="Saira"/>
                <a:ea typeface="Saira"/>
                <a:cs typeface="Saira"/>
                <a:sym typeface="Saira"/>
              </a:rPr>
              <a:t>3,056</a:t>
            </a:r>
            <a:endParaRPr sz="3200" b="1">
              <a:solidFill>
                <a:schemeClr val="lt1"/>
              </a:solidFill>
              <a:latin typeface="Saira"/>
              <a:ea typeface="Saira"/>
              <a:cs typeface="Saira"/>
              <a:sym typeface="Saira"/>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Saira Condensed"/>
                <a:ea typeface="Saira Condensed"/>
                <a:cs typeface="Saira Condensed"/>
                <a:sym typeface="Saira Condensed"/>
              </a:rPr>
              <a:t>Undergraduate Students</a:t>
            </a:r>
            <a:endParaRPr sz="1400" b="1" i="0" u="none" strike="noStrike" cap="none">
              <a:solidFill>
                <a:srgbClr val="000000"/>
              </a:solidFill>
            </a:endParaRPr>
          </a:p>
        </p:txBody>
      </p:sp>
      <p:sp>
        <p:nvSpPr>
          <p:cNvPr id="242" name="Google Shape;242;g2d2eb13f581_0_28"/>
          <p:cNvSpPr/>
          <p:nvPr/>
        </p:nvSpPr>
        <p:spPr>
          <a:xfrm>
            <a:off x="3360156" y="1709516"/>
            <a:ext cx="2499000" cy="1462500"/>
          </a:xfrm>
          <a:prstGeom prst="rect">
            <a:avLst/>
          </a:prstGeom>
          <a:solidFill>
            <a:srgbClr val="A325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endParaRPr sz="3200" b="1" i="0" u="none" strike="noStrike" cap="none">
              <a:solidFill>
                <a:schemeClr val="lt1"/>
              </a:solidFill>
              <a:latin typeface="Saira Condensed"/>
              <a:ea typeface="Saira Condensed"/>
              <a:cs typeface="Saira Condensed"/>
              <a:sym typeface="Saira Condensed"/>
            </a:endParaRPr>
          </a:p>
          <a:p>
            <a:pPr marL="0" lvl="0" indent="0" algn="ctr" rtl="0">
              <a:spcBef>
                <a:spcPts val="0"/>
              </a:spcBef>
              <a:spcAft>
                <a:spcPts val="0"/>
              </a:spcAft>
              <a:buClr>
                <a:schemeClr val="dk1"/>
              </a:buClr>
              <a:buSzPts val="3200"/>
              <a:buFont typeface="Arial"/>
              <a:buNone/>
            </a:pPr>
            <a:r>
              <a:rPr lang="en-US" sz="3200" b="1">
                <a:solidFill>
                  <a:schemeClr val="lt1"/>
                </a:solidFill>
                <a:latin typeface="Saira"/>
                <a:ea typeface="Saira"/>
                <a:cs typeface="Saira"/>
                <a:sym typeface="Saira"/>
              </a:rPr>
              <a:t>2,155</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1">
                <a:solidFill>
                  <a:schemeClr val="lt1"/>
                </a:solidFill>
                <a:latin typeface="Saira Condensed"/>
                <a:ea typeface="Saira Condensed"/>
                <a:cs typeface="Saira Condensed"/>
                <a:sym typeface="Saira Condensed"/>
              </a:rPr>
              <a:t>Master’s</a:t>
            </a:r>
            <a:r>
              <a:rPr lang="en-US" sz="2000" b="1" i="0" u="none" strike="noStrike" cap="none">
                <a:solidFill>
                  <a:schemeClr val="lt1"/>
                </a:solidFill>
                <a:latin typeface="Saira Condensed"/>
                <a:ea typeface="Saira Condensed"/>
                <a:cs typeface="Saira Condensed"/>
                <a:sym typeface="Saira Condensed"/>
              </a:rPr>
              <a:t> Students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endParaRPr sz="3200" b="1" i="0" u="none" strike="noStrike" cap="none">
              <a:solidFill>
                <a:schemeClr val="lt1"/>
              </a:solidFill>
              <a:latin typeface="Saira Condensed"/>
              <a:ea typeface="Saira Condensed"/>
              <a:cs typeface="Saira Condensed"/>
              <a:sym typeface="Saira Condensed"/>
            </a:endParaRPr>
          </a:p>
        </p:txBody>
      </p:sp>
      <p:sp>
        <p:nvSpPr>
          <p:cNvPr id="243" name="Google Shape;243;g2d2eb13f581_0_28"/>
          <p:cNvSpPr/>
          <p:nvPr/>
        </p:nvSpPr>
        <p:spPr>
          <a:xfrm>
            <a:off x="6036270" y="1707847"/>
            <a:ext cx="2499000" cy="1462500"/>
          </a:xfrm>
          <a:prstGeom prst="rect">
            <a:avLst/>
          </a:prstGeom>
          <a:solidFill>
            <a:srgbClr val="A32538"/>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200"/>
              <a:buFont typeface="Arial"/>
              <a:buNone/>
            </a:pPr>
            <a:r>
              <a:rPr lang="en-US" sz="3200" b="1">
                <a:solidFill>
                  <a:schemeClr val="lt1"/>
                </a:solidFill>
                <a:latin typeface="Saira"/>
                <a:ea typeface="Saira"/>
                <a:cs typeface="Saira"/>
                <a:sym typeface="Saira"/>
              </a:rPr>
              <a:t>446</a:t>
            </a:r>
            <a:endParaRPr sz="3200" b="1" i="0" u="none" strike="noStrike" cap="none">
              <a:solidFill>
                <a:schemeClr val="lt1"/>
              </a:solidFill>
              <a:latin typeface="Saira"/>
              <a:ea typeface="Saira"/>
              <a:cs typeface="Saira"/>
              <a:sym typeface="Saira"/>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Saira Condensed"/>
                <a:ea typeface="Saira Condensed"/>
                <a:cs typeface="Saira Condensed"/>
                <a:sym typeface="Saira Condensed"/>
              </a:rPr>
              <a:t>Ph.D. Students</a:t>
            </a:r>
            <a:endParaRPr sz="1400" b="0" i="0" u="none" strike="noStrike" cap="none">
              <a:solidFill>
                <a:srgbClr val="000000"/>
              </a:solidFill>
              <a:latin typeface="Arial"/>
              <a:ea typeface="Arial"/>
              <a:cs typeface="Arial"/>
              <a:sym typeface="Arial"/>
            </a:endParaRPr>
          </a:p>
        </p:txBody>
      </p:sp>
      <p:sp>
        <p:nvSpPr>
          <p:cNvPr id="244" name="Google Shape;244;g2d2eb13f581_0_28"/>
          <p:cNvSpPr/>
          <p:nvPr/>
        </p:nvSpPr>
        <p:spPr>
          <a:xfrm>
            <a:off x="682225" y="3333488"/>
            <a:ext cx="2499000" cy="1202400"/>
          </a:xfrm>
          <a:prstGeom prst="rect">
            <a:avLst/>
          </a:prstGeom>
          <a:solidFill>
            <a:srgbClr val="4896CF"/>
          </a:solidFill>
          <a:ln>
            <a:noFill/>
          </a:ln>
          <a:effectLst>
            <a:outerShdw blurRad="40000" dist="20000" dir="5400000" rotWithShape="0">
              <a:srgbClr val="000000">
                <a:alpha val="36470"/>
              </a:srgbClr>
            </a:outerShdw>
          </a:effectLst>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200"/>
              <a:buFont typeface="Arial"/>
              <a:buNone/>
            </a:pPr>
            <a:r>
              <a:rPr lang="en-US" sz="3200" b="1">
                <a:solidFill>
                  <a:schemeClr val="lt1"/>
                </a:solidFill>
                <a:latin typeface="Saira"/>
                <a:ea typeface="Saira"/>
                <a:cs typeface="Saira"/>
                <a:sym typeface="Saira"/>
              </a:rPr>
              <a:t>240</a:t>
            </a:r>
            <a:endParaRPr sz="3200" b="1" i="0" u="none" strike="noStrike" cap="none">
              <a:solidFill>
                <a:schemeClr val="lt1"/>
              </a:solidFill>
              <a:latin typeface="Saira"/>
              <a:ea typeface="Saira"/>
              <a:cs typeface="Saira"/>
              <a:sym typeface="Saira"/>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Saira Condensed"/>
                <a:ea typeface="Saira Condensed"/>
                <a:cs typeface="Saira Condensed"/>
                <a:sym typeface="Saira Condensed"/>
              </a:rPr>
              <a:t>Full-Time Faculty</a:t>
            </a:r>
            <a:endParaRPr sz="1400" b="0" i="0" u="none" strike="noStrike" cap="none">
              <a:solidFill>
                <a:srgbClr val="000000"/>
              </a:solidFill>
              <a:latin typeface="Arial"/>
              <a:ea typeface="Arial"/>
              <a:cs typeface="Arial"/>
              <a:sym typeface="Arial"/>
            </a:endParaRPr>
          </a:p>
        </p:txBody>
      </p:sp>
      <p:sp>
        <p:nvSpPr>
          <p:cNvPr id="245" name="Google Shape;245;g2d2eb13f581_0_28"/>
          <p:cNvSpPr/>
          <p:nvPr/>
        </p:nvSpPr>
        <p:spPr>
          <a:xfrm>
            <a:off x="3358341" y="3333488"/>
            <a:ext cx="5177100" cy="1202400"/>
          </a:xfrm>
          <a:prstGeom prst="rect">
            <a:avLst/>
          </a:prstGeom>
          <a:solidFill>
            <a:srgbClr val="888888"/>
          </a:solidFill>
          <a:ln>
            <a:noFill/>
          </a:ln>
          <a:effectLst>
            <a:outerShdw blurRad="40000" dist="20000" dir="5400000" rotWithShape="0">
              <a:srgbClr val="000000">
                <a:alpha val="3647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3200" b="1">
                <a:solidFill>
                  <a:schemeClr val="lt1"/>
                </a:solidFill>
                <a:latin typeface="Saira"/>
                <a:ea typeface="Saira"/>
                <a:cs typeface="Saira"/>
                <a:sym typeface="Saira"/>
              </a:rPr>
              <a:t>872</a:t>
            </a:r>
            <a:endParaRPr sz="14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Saira Condensed"/>
                <a:ea typeface="Saira Condensed"/>
                <a:cs typeface="Saira Condensed"/>
                <a:sym typeface="Saira Condensed"/>
              </a:rPr>
              <a:t>Courses</a:t>
            </a:r>
            <a:endParaRPr sz="1400" b="0" i="0" u="none" strike="noStrike" cap="none">
              <a:solidFill>
                <a:srgbClr val="000000"/>
              </a:solidFill>
              <a:latin typeface="Arial"/>
              <a:ea typeface="Arial"/>
              <a:cs typeface="Arial"/>
              <a:sym typeface="Arial"/>
            </a:endParaRPr>
          </a:p>
        </p:txBody>
      </p:sp>
      <p:sp>
        <p:nvSpPr>
          <p:cNvPr id="246" name="Google Shape;246;g2d2eb13f581_0_28"/>
          <p:cNvSpPr/>
          <p:nvPr/>
        </p:nvSpPr>
        <p:spPr>
          <a:xfrm>
            <a:off x="682225" y="4711610"/>
            <a:ext cx="2499000" cy="1304700"/>
          </a:xfrm>
          <a:prstGeom prst="rect">
            <a:avLst/>
          </a:prstGeom>
          <a:solidFill>
            <a:srgbClr val="F1C23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3200" b="1">
                <a:solidFill>
                  <a:schemeClr val="lt1"/>
                </a:solidFill>
                <a:latin typeface="Saira"/>
                <a:ea typeface="Saira"/>
                <a:cs typeface="Saira"/>
                <a:sym typeface="Saira"/>
              </a:rPr>
              <a:t>8</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Saira Condensed"/>
                <a:ea typeface="Saira Condensed"/>
                <a:cs typeface="Saira Condensed"/>
                <a:sym typeface="Saira Condensed"/>
              </a:rPr>
              <a:t>Research Centers</a:t>
            </a:r>
            <a:endParaRPr sz="1400" b="0" i="0" u="none" strike="noStrike" cap="none">
              <a:solidFill>
                <a:srgbClr val="000000"/>
              </a:solidFill>
              <a:latin typeface="Arial"/>
              <a:ea typeface="Arial"/>
              <a:cs typeface="Arial"/>
              <a:sym typeface="Arial"/>
            </a:endParaRPr>
          </a:p>
        </p:txBody>
      </p:sp>
      <p:sp>
        <p:nvSpPr>
          <p:cNvPr id="247" name="Google Shape;247;g2d2eb13f581_0_28"/>
          <p:cNvSpPr/>
          <p:nvPr/>
        </p:nvSpPr>
        <p:spPr>
          <a:xfrm>
            <a:off x="6035811" y="4711700"/>
            <a:ext cx="2499000" cy="1304700"/>
          </a:xfrm>
          <a:prstGeom prst="rect">
            <a:avLst/>
          </a:prstGeom>
          <a:solidFill>
            <a:srgbClr val="0043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3200" b="1">
                <a:solidFill>
                  <a:schemeClr val="lt1"/>
                </a:solidFill>
                <a:latin typeface="Saira"/>
                <a:ea typeface="Saira"/>
                <a:cs typeface="Saira"/>
                <a:sym typeface="Saira"/>
              </a:rPr>
              <a:t>89</a:t>
            </a:r>
            <a:r>
              <a:rPr lang="en-US" sz="3200" b="1" i="0" u="none" strike="noStrike" cap="none">
                <a:solidFill>
                  <a:schemeClr val="lt1"/>
                </a:solidFill>
                <a:latin typeface="Saira"/>
                <a:ea typeface="Saira"/>
                <a:cs typeface="Saira"/>
                <a:sym typeface="Saira"/>
              </a:rPr>
              <a: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Saira Condensed"/>
                <a:ea typeface="Saira Condensed"/>
                <a:cs typeface="Saira Condensed"/>
                <a:sym typeface="Saira Condensed"/>
              </a:rPr>
              <a:t>Six-Year Graduation Rate</a:t>
            </a:r>
            <a:endParaRPr sz="2000" b="1" i="0" u="none" strike="noStrike" cap="none">
              <a:solidFill>
                <a:schemeClr val="lt1"/>
              </a:solidFill>
              <a:latin typeface="Saira Condensed"/>
              <a:ea typeface="Saira Condensed"/>
              <a:cs typeface="Saira Condensed"/>
              <a:sym typeface="Saira Condensed"/>
            </a:endParaRPr>
          </a:p>
        </p:txBody>
      </p:sp>
      <p:sp>
        <p:nvSpPr>
          <p:cNvPr id="248" name="Google Shape;248;g2d2eb13f581_0_28"/>
          <p:cNvSpPr/>
          <p:nvPr/>
        </p:nvSpPr>
        <p:spPr>
          <a:xfrm>
            <a:off x="8712375" y="3333499"/>
            <a:ext cx="2499000" cy="2682900"/>
          </a:xfrm>
          <a:prstGeom prst="rect">
            <a:avLst/>
          </a:prstGeom>
          <a:solidFill>
            <a:srgbClr val="E7842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3200" b="1" i="0" u="none" strike="noStrike" cap="none">
                <a:solidFill>
                  <a:schemeClr val="lt1"/>
                </a:solidFill>
                <a:latin typeface="Saira"/>
                <a:ea typeface="Saira"/>
                <a:cs typeface="Saira"/>
                <a:sym typeface="Saira"/>
              </a:rPr>
              <a:t>$</a:t>
            </a:r>
            <a:r>
              <a:rPr lang="en-US" sz="3200" b="1">
                <a:solidFill>
                  <a:schemeClr val="lt1"/>
                </a:solidFill>
                <a:latin typeface="Saira"/>
                <a:ea typeface="Saira"/>
                <a:cs typeface="Saira"/>
                <a:sym typeface="Saira"/>
              </a:rPr>
              <a:t>77.3</a:t>
            </a:r>
            <a:r>
              <a:rPr lang="en-US" sz="3200" b="1" i="0" u="none" strike="noStrike" cap="none">
                <a:solidFill>
                  <a:schemeClr val="lt1"/>
                </a:solidFill>
                <a:latin typeface="Saira"/>
                <a:ea typeface="Saira"/>
                <a:cs typeface="Saira"/>
                <a:sym typeface="Saira"/>
              </a:rPr>
              <a:t>M</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chemeClr val="lt1"/>
                </a:solidFill>
                <a:latin typeface="Saira Condensed"/>
                <a:ea typeface="Saira Condensed"/>
                <a:cs typeface="Saira Condensed"/>
                <a:sym typeface="Saira Condensed"/>
              </a:rPr>
              <a:t>Research funding</a:t>
            </a:r>
            <a:endParaRPr sz="2000" b="1" i="0" u="none" strike="noStrike" cap="none">
              <a:solidFill>
                <a:schemeClr val="lt1"/>
              </a:solidFill>
              <a:latin typeface="Saira Condensed"/>
              <a:ea typeface="Saira Condensed"/>
              <a:cs typeface="Saira Condensed"/>
              <a:sym typeface="Saira Condensed"/>
            </a:endParaRPr>
          </a:p>
        </p:txBody>
      </p:sp>
      <p:sp>
        <p:nvSpPr>
          <p:cNvPr id="249" name="Google Shape;249;g2d2eb13f581_0_28"/>
          <p:cNvSpPr txBox="1">
            <a:spLocks noGrp="1"/>
          </p:cNvSpPr>
          <p:nvPr>
            <p:ph type="body" idx="1"/>
          </p:nvPr>
        </p:nvSpPr>
        <p:spPr>
          <a:xfrm>
            <a:off x="644771" y="1114573"/>
            <a:ext cx="10709100" cy="7347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2000"/>
              <a:buNone/>
            </a:pPr>
            <a:r>
              <a:rPr lang="en-US">
                <a:solidFill>
                  <a:srgbClr val="A23638"/>
                </a:solidFill>
              </a:rPr>
              <a:t>SES Facts and Figures at a Glance</a:t>
            </a:r>
            <a:endParaRPr/>
          </a:p>
          <a:p>
            <a:pPr marL="0" lvl="0" indent="0" algn="l" rtl="0">
              <a:lnSpc>
                <a:spcPct val="100000"/>
              </a:lnSpc>
              <a:spcBef>
                <a:spcPts val="0"/>
              </a:spcBef>
              <a:spcAft>
                <a:spcPts val="0"/>
              </a:spcAft>
              <a:buClr>
                <a:schemeClr val="accent1"/>
              </a:buClr>
              <a:buSzPts val="2000"/>
              <a:buFont typeface="IBM Plex Sans Light"/>
              <a:buNone/>
            </a:pPr>
            <a:endParaRPr/>
          </a:p>
        </p:txBody>
      </p:sp>
      <p:sp>
        <p:nvSpPr>
          <p:cNvPr id="250" name="Google Shape;250;g2d2eb13f581_0_28"/>
          <p:cNvSpPr/>
          <p:nvPr/>
        </p:nvSpPr>
        <p:spPr>
          <a:xfrm>
            <a:off x="8712395" y="1709522"/>
            <a:ext cx="2499000" cy="1462500"/>
          </a:xfrm>
          <a:prstGeom prst="rect">
            <a:avLst/>
          </a:prstGeom>
          <a:solidFill>
            <a:srgbClr val="A32538"/>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SzPts val="3200"/>
              <a:buFont typeface="Arial"/>
              <a:buNone/>
            </a:pPr>
            <a:r>
              <a:rPr lang="en-US" sz="3200" b="1">
                <a:solidFill>
                  <a:schemeClr val="lt1"/>
                </a:solidFill>
                <a:latin typeface="Saira"/>
                <a:ea typeface="Saira"/>
                <a:cs typeface="Saira"/>
                <a:sym typeface="Saira"/>
              </a:rPr>
              <a:t>5,657</a:t>
            </a:r>
            <a:endParaRPr sz="3200" b="1" i="0" u="none" strike="noStrike" cap="none">
              <a:solidFill>
                <a:schemeClr val="lt1"/>
              </a:solidFill>
              <a:latin typeface="Saira"/>
              <a:ea typeface="Saira"/>
              <a:cs typeface="Saira"/>
              <a:sym typeface="Saira"/>
            </a:endParaRPr>
          </a:p>
          <a:p>
            <a:pPr marL="0" marR="0" lvl="0" indent="0" algn="ctr" rtl="0">
              <a:lnSpc>
                <a:spcPct val="100000"/>
              </a:lnSpc>
              <a:spcBef>
                <a:spcPts val="0"/>
              </a:spcBef>
              <a:spcAft>
                <a:spcPts val="0"/>
              </a:spcAft>
              <a:buClr>
                <a:srgbClr val="000000"/>
              </a:buClr>
              <a:buSzPts val="2000"/>
              <a:buFont typeface="Arial"/>
              <a:buNone/>
            </a:pPr>
            <a:r>
              <a:rPr lang="en-US" sz="2000" b="1">
                <a:solidFill>
                  <a:schemeClr val="lt1"/>
                </a:solidFill>
                <a:latin typeface="Saira Condensed"/>
                <a:ea typeface="Saira Condensed"/>
                <a:cs typeface="Saira Condensed"/>
                <a:sym typeface="Saira Condensed"/>
              </a:rPr>
              <a:t>Total</a:t>
            </a:r>
            <a:r>
              <a:rPr lang="en-US" sz="2000" b="1" i="0" u="none" strike="noStrike" cap="none">
                <a:solidFill>
                  <a:schemeClr val="lt1"/>
                </a:solidFill>
                <a:latin typeface="Saira Condensed"/>
                <a:ea typeface="Saira Condensed"/>
                <a:cs typeface="Saira Condensed"/>
                <a:sym typeface="Saira Condensed"/>
              </a:rPr>
              <a:t> Students</a:t>
            </a:r>
            <a:endParaRPr sz="1400" b="0" i="0" u="none" strike="noStrike" cap="none">
              <a:solidFill>
                <a:srgbClr val="000000"/>
              </a:solidFill>
              <a:latin typeface="Arial"/>
              <a:ea typeface="Arial"/>
              <a:cs typeface="Arial"/>
              <a:sym typeface="Arial"/>
            </a:endParaRPr>
          </a:p>
        </p:txBody>
      </p:sp>
      <p:sp>
        <p:nvSpPr>
          <p:cNvPr id="251" name="Google Shape;251;g2d2eb13f581_0_28"/>
          <p:cNvSpPr/>
          <p:nvPr/>
        </p:nvSpPr>
        <p:spPr>
          <a:xfrm>
            <a:off x="3359261" y="4711700"/>
            <a:ext cx="2499000" cy="1304700"/>
          </a:xfrm>
          <a:prstGeom prst="rect">
            <a:avLst/>
          </a:prstGeom>
          <a:solidFill>
            <a:srgbClr val="0043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3200" b="1">
                <a:solidFill>
                  <a:schemeClr val="lt1"/>
                </a:solidFill>
                <a:latin typeface="Saira"/>
                <a:ea typeface="Saira"/>
                <a:cs typeface="Saira"/>
                <a:sym typeface="Saira"/>
              </a:rPr>
              <a:t>95</a:t>
            </a:r>
            <a:r>
              <a:rPr lang="en-US" sz="3200" b="1" i="0" u="none" strike="noStrike" cap="none">
                <a:solidFill>
                  <a:schemeClr val="lt1"/>
                </a:solidFill>
                <a:latin typeface="Saira"/>
                <a:ea typeface="Saira"/>
                <a:cs typeface="Saira"/>
                <a:sym typeface="Saira"/>
              </a:rPr>
              <a: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1">
                <a:solidFill>
                  <a:schemeClr val="lt1"/>
                </a:solidFill>
                <a:latin typeface="Saira Condensed"/>
                <a:ea typeface="Saira Condensed"/>
                <a:cs typeface="Saira Condensed"/>
                <a:sym typeface="Saira Condensed"/>
              </a:rPr>
              <a:t>First</a:t>
            </a:r>
            <a:r>
              <a:rPr lang="en-US" sz="2000" b="1" i="0" u="none" strike="noStrike" cap="none">
                <a:solidFill>
                  <a:schemeClr val="lt1"/>
                </a:solidFill>
                <a:latin typeface="Saira Condensed"/>
                <a:ea typeface="Saira Condensed"/>
                <a:cs typeface="Saira Condensed"/>
                <a:sym typeface="Saira Condensed"/>
              </a:rPr>
              <a:t>-Year </a:t>
            </a:r>
            <a:r>
              <a:rPr lang="en-US" sz="2000" b="1">
                <a:solidFill>
                  <a:schemeClr val="lt1"/>
                </a:solidFill>
                <a:latin typeface="Saira Condensed"/>
                <a:ea typeface="Saira Condensed"/>
                <a:cs typeface="Saira Condensed"/>
                <a:sym typeface="Saira Condensed"/>
              </a:rPr>
              <a:t>Retention</a:t>
            </a:r>
            <a:r>
              <a:rPr lang="en-US" sz="2000" b="1" i="0" u="none" strike="noStrike" cap="none">
                <a:solidFill>
                  <a:schemeClr val="lt1"/>
                </a:solidFill>
                <a:latin typeface="Saira Condensed"/>
                <a:ea typeface="Saira Condensed"/>
                <a:cs typeface="Saira Condensed"/>
                <a:sym typeface="Saira Condensed"/>
              </a:rPr>
              <a:t> Rate</a:t>
            </a:r>
            <a:endParaRPr sz="2000" b="1" i="0" u="none" strike="noStrike" cap="none">
              <a:solidFill>
                <a:schemeClr val="lt1"/>
              </a:solidFill>
              <a:latin typeface="Saira Condensed"/>
              <a:ea typeface="Saira Condensed"/>
              <a:cs typeface="Saira Condensed"/>
              <a:sym typeface="Saira Condense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g3010eef082b_0_0"/>
          <p:cNvSpPr txBox="1">
            <a:spLocks noGrp="1"/>
          </p:cNvSpPr>
          <p:nvPr>
            <p:ph type="title"/>
          </p:nvPr>
        </p:nvSpPr>
        <p:spPr>
          <a:xfrm>
            <a:off x="646359" y="365127"/>
            <a:ext cx="107091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School of Engineering and Science</a:t>
            </a:r>
            <a:endParaRPr/>
          </a:p>
        </p:txBody>
      </p:sp>
      <p:sp>
        <p:nvSpPr>
          <p:cNvPr id="258" name="Google Shape;258;g3010eef082b_0_0"/>
          <p:cNvSpPr txBox="1">
            <a:spLocks noGrp="1"/>
          </p:cNvSpPr>
          <p:nvPr>
            <p:ph type="body" idx="1"/>
          </p:nvPr>
        </p:nvSpPr>
        <p:spPr>
          <a:xfrm>
            <a:off x="644771" y="1114573"/>
            <a:ext cx="10709100" cy="734700"/>
          </a:xfrm>
          <a:prstGeom prst="rect">
            <a:avLst/>
          </a:prstGeom>
          <a:noFill/>
          <a:ln>
            <a:noFill/>
          </a:ln>
        </p:spPr>
        <p:txBody>
          <a:bodyPr spcFirstLastPara="1" wrap="square" lIns="0" tIns="0" rIns="0" bIns="0" anchor="t" anchorCtr="0">
            <a:normAutofit/>
          </a:bodyPr>
          <a:lstStyle/>
          <a:p>
            <a:pPr marL="0" lvl="0" indent="0" algn="l" rtl="0">
              <a:spcBef>
                <a:spcPts val="0"/>
              </a:spcBef>
              <a:spcAft>
                <a:spcPts val="0"/>
              </a:spcAft>
              <a:buSzPts val="2000"/>
              <a:buNone/>
            </a:pPr>
            <a:r>
              <a:rPr lang="en-US">
                <a:solidFill>
                  <a:srgbClr val="A23638"/>
                </a:solidFill>
              </a:rPr>
              <a:t>SES Facts and Figures at a Glance</a:t>
            </a:r>
            <a:endParaRPr/>
          </a:p>
        </p:txBody>
      </p:sp>
      <p:sp>
        <p:nvSpPr>
          <p:cNvPr id="259" name="Google Shape;259;g3010eef082b_0_0"/>
          <p:cNvSpPr/>
          <p:nvPr/>
        </p:nvSpPr>
        <p:spPr>
          <a:xfrm>
            <a:off x="744875" y="1864025"/>
            <a:ext cx="2118300" cy="1979700"/>
          </a:xfrm>
          <a:prstGeom prst="rect">
            <a:avLst/>
          </a:prstGeom>
          <a:solidFill>
            <a:srgbClr val="A325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5300" b="1">
                <a:solidFill>
                  <a:srgbClr val="FFFFFF"/>
                </a:solidFill>
                <a:latin typeface="Saira"/>
                <a:ea typeface="Saira"/>
                <a:cs typeface="Saira"/>
                <a:sym typeface="Saira"/>
              </a:rPr>
              <a:t>73</a:t>
            </a:r>
            <a:r>
              <a:rPr lang="en-US" sz="5300" b="1" i="0" u="none" strike="noStrike" cap="none">
                <a:solidFill>
                  <a:srgbClr val="FFFFFF"/>
                </a:solidFill>
                <a:latin typeface="Saira"/>
                <a:ea typeface="Saira"/>
                <a:cs typeface="Saira"/>
                <a:sym typeface="Saira"/>
              </a:rPr>
              <a:t>%</a:t>
            </a:r>
            <a:endParaRPr sz="5300" b="1" i="0" u="none" strike="noStrike" cap="none">
              <a:solidFill>
                <a:srgbClr val="FFFFFF"/>
              </a:solidFill>
              <a:latin typeface="Saira"/>
              <a:ea typeface="Saira"/>
              <a:cs typeface="Saira"/>
              <a:sym typeface="Saira"/>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Saira Condensed"/>
                <a:ea typeface="Saira Condensed"/>
                <a:cs typeface="Saira Condensed"/>
                <a:sym typeface="Saira Condensed"/>
              </a:rPr>
              <a:t>of UG Students </a:t>
            </a:r>
            <a:endParaRPr sz="2000" b="1" i="0" u="none" strike="noStrike" cap="none">
              <a:solidFill>
                <a:srgbClr val="FFFFFF"/>
              </a:solidFill>
              <a:latin typeface="Saira Condensed"/>
              <a:ea typeface="Saira Condensed"/>
              <a:cs typeface="Saira Condensed"/>
              <a:sym typeface="Saira Condensed"/>
            </a:endParaRPr>
          </a:p>
          <a:p>
            <a:pPr marL="0" marR="0" lvl="0" indent="0" algn="ctr" rtl="0">
              <a:lnSpc>
                <a:spcPct val="100000"/>
              </a:lnSpc>
              <a:spcBef>
                <a:spcPts val="0"/>
              </a:spcBef>
              <a:spcAft>
                <a:spcPts val="0"/>
              </a:spcAft>
              <a:buClr>
                <a:srgbClr val="000000"/>
              </a:buClr>
              <a:buSzPts val="2000"/>
              <a:buFont typeface="Arial"/>
              <a:buNone/>
            </a:pPr>
            <a:r>
              <a:rPr lang="en-US" sz="2000" b="1">
                <a:solidFill>
                  <a:srgbClr val="FFFFFF"/>
                </a:solidFill>
                <a:latin typeface="Saira Condensed"/>
                <a:ea typeface="Saira Condensed"/>
                <a:cs typeface="Saira Condensed"/>
                <a:sym typeface="Saira Condensed"/>
              </a:rPr>
              <a:t>are </a:t>
            </a:r>
            <a:r>
              <a:rPr lang="en-US" sz="2000" b="1" i="0" u="none" strike="noStrike" cap="none">
                <a:solidFill>
                  <a:srgbClr val="FFFFFF"/>
                </a:solidFill>
                <a:latin typeface="Saira Condensed"/>
                <a:ea typeface="Saira Condensed"/>
                <a:cs typeface="Saira Condensed"/>
                <a:sym typeface="Saira Condensed"/>
              </a:rPr>
              <a:t>SES</a:t>
            </a:r>
            <a:endParaRPr sz="1400" b="1" i="0" u="none" strike="noStrike" cap="none">
              <a:solidFill>
                <a:srgbClr val="000000"/>
              </a:solidFill>
              <a:latin typeface="Arial"/>
              <a:ea typeface="Arial"/>
              <a:cs typeface="Arial"/>
              <a:sym typeface="Arial"/>
            </a:endParaRPr>
          </a:p>
        </p:txBody>
      </p:sp>
      <p:sp>
        <p:nvSpPr>
          <p:cNvPr id="260" name="Google Shape;260;g3010eef082b_0_0"/>
          <p:cNvSpPr/>
          <p:nvPr/>
        </p:nvSpPr>
        <p:spPr>
          <a:xfrm>
            <a:off x="5376425" y="1864025"/>
            <a:ext cx="2118300" cy="1979700"/>
          </a:xfrm>
          <a:prstGeom prst="rect">
            <a:avLst/>
          </a:prstGeom>
          <a:solidFill>
            <a:srgbClr val="A325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endParaRPr sz="3200" b="1" i="0" u="none" strike="noStrike" cap="none">
              <a:solidFill>
                <a:srgbClr val="FFFFFF"/>
              </a:solidFill>
              <a:latin typeface="Saira Condensed SemiBold"/>
              <a:ea typeface="Saira Condensed SemiBold"/>
              <a:cs typeface="Saira Condensed SemiBold"/>
              <a:sym typeface="Saira Condensed SemiBold"/>
            </a:endParaRPr>
          </a:p>
          <a:p>
            <a:pPr marL="0" marR="0" lvl="0" indent="0" algn="ctr" rtl="0">
              <a:lnSpc>
                <a:spcPct val="100000"/>
              </a:lnSpc>
              <a:spcBef>
                <a:spcPts val="0"/>
              </a:spcBef>
              <a:spcAft>
                <a:spcPts val="0"/>
              </a:spcAft>
              <a:buClr>
                <a:srgbClr val="000000"/>
              </a:buClr>
              <a:buSzPts val="3200"/>
              <a:buFont typeface="Arial"/>
              <a:buNone/>
            </a:pPr>
            <a:r>
              <a:rPr lang="en-US" sz="5300" b="1" i="0" u="none" strike="noStrike" cap="none">
                <a:solidFill>
                  <a:srgbClr val="FFFFFF"/>
                </a:solidFill>
                <a:latin typeface="Saira"/>
                <a:ea typeface="Saira"/>
                <a:cs typeface="Saira"/>
                <a:sym typeface="Saira"/>
              </a:rPr>
              <a:t>8</a:t>
            </a:r>
            <a:r>
              <a:rPr lang="en-US" sz="5300" b="1">
                <a:solidFill>
                  <a:srgbClr val="FFFFFF"/>
                </a:solidFill>
                <a:latin typeface="Saira"/>
                <a:ea typeface="Saira"/>
                <a:cs typeface="Saira"/>
                <a:sym typeface="Saira"/>
              </a:rPr>
              <a:t>8</a:t>
            </a:r>
            <a:r>
              <a:rPr lang="en-US" sz="5300" b="1" i="0" u="none" strike="noStrike" cap="none">
                <a:solidFill>
                  <a:srgbClr val="FFFFFF"/>
                </a:solidFill>
                <a:latin typeface="Saira"/>
                <a:ea typeface="Saira"/>
                <a:cs typeface="Saira"/>
                <a:sym typeface="Saira"/>
              </a:rPr>
              <a:t>%</a:t>
            </a:r>
            <a:endParaRPr sz="53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Saira Condensed"/>
                <a:ea typeface="Saira Condensed"/>
                <a:cs typeface="Saira Condensed"/>
                <a:sym typeface="Saira Condensed"/>
              </a:rPr>
              <a:t>of </a:t>
            </a:r>
            <a:r>
              <a:rPr lang="en-US" sz="2000" b="1">
                <a:solidFill>
                  <a:srgbClr val="FFFFFF"/>
                </a:solidFill>
                <a:latin typeface="Saira Condensed"/>
                <a:ea typeface="Saira Condensed"/>
                <a:cs typeface="Saira Condensed"/>
                <a:sym typeface="Saira Condensed"/>
              </a:rPr>
              <a:t>Ph.D.</a:t>
            </a:r>
            <a:r>
              <a:rPr lang="en-US" sz="2000" b="1" i="0" u="none" strike="noStrike" cap="none">
                <a:solidFill>
                  <a:srgbClr val="FFFFFF"/>
                </a:solidFill>
                <a:latin typeface="Saira Condensed"/>
                <a:ea typeface="Saira Condensed"/>
                <a:cs typeface="Saira Condensed"/>
                <a:sym typeface="Saira Condensed"/>
              </a:rPr>
              <a:t> Students</a:t>
            </a:r>
            <a:endParaRPr sz="2000" b="1">
              <a:solidFill>
                <a:srgbClr val="FFFFFF"/>
              </a:solidFill>
              <a:latin typeface="Saira Condensed"/>
              <a:ea typeface="Saira Condensed"/>
              <a:cs typeface="Saira Condensed"/>
              <a:sym typeface="Saira Condensed"/>
            </a:endParaRPr>
          </a:p>
          <a:p>
            <a:pPr marL="0" marR="0" lvl="0" indent="0" algn="ctr" rtl="0">
              <a:lnSpc>
                <a:spcPct val="100000"/>
              </a:lnSpc>
              <a:spcBef>
                <a:spcPts val="0"/>
              </a:spcBef>
              <a:spcAft>
                <a:spcPts val="0"/>
              </a:spcAft>
              <a:buClr>
                <a:srgbClr val="000000"/>
              </a:buClr>
              <a:buSzPts val="2000"/>
              <a:buFont typeface="Arial"/>
              <a:buNone/>
            </a:pPr>
            <a:r>
              <a:rPr lang="en-US" sz="2000" b="1">
                <a:solidFill>
                  <a:srgbClr val="FFFFFF"/>
                </a:solidFill>
                <a:latin typeface="Saira Condensed"/>
                <a:ea typeface="Saira Condensed"/>
                <a:cs typeface="Saira Condensed"/>
                <a:sym typeface="Saira Condensed"/>
              </a:rPr>
              <a:t>are</a:t>
            </a:r>
            <a:r>
              <a:rPr lang="en-US" sz="2000" b="1" i="0" u="none" strike="noStrike" cap="none">
                <a:solidFill>
                  <a:srgbClr val="FFFFFF"/>
                </a:solidFill>
                <a:latin typeface="Saira Condensed"/>
                <a:ea typeface="Saira Condensed"/>
                <a:cs typeface="Saira Condensed"/>
                <a:sym typeface="Saira Condensed"/>
              </a:rPr>
              <a:t> SES</a:t>
            </a:r>
            <a:endParaRPr sz="14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endParaRPr sz="3200" b="1" i="0" u="none" strike="noStrike" cap="none">
              <a:solidFill>
                <a:srgbClr val="FFFFFF"/>
              </a:solidFill>
              <a:latin typeface="Saira Condensed SemiBold"/>
              <a:ea typeface="Saira Condensed SemiBold"/>
              <a:cs typeface="Saira Condensed SemiBold"/>
              <a:sym typeface="Saira Condensed SemiBold"/>
            </a:endParaRPr>
          </a:p>
        </p:txBody>
      </p:sp>
      <p:sp>
        <p:nvSpPr>
          <p:cNvPr id="261" name="Google Shape;261;g3010eef082b_0_0"/>
          <p:cNvSpPr/>
          <p:nvPr/>
        </p:nvSpPr>
        <p:spPr>
          <a:xfrm>
            <a:off x="744872" y="4163525"/>
            <a:ext cx="6750000" cy="1766100"/>
          </a:xfrm>
          <a:prstGeom prst="rect">
            <a:avLst/>
          </a:prstGeom>
          <a:solidFill>
            <a:srgbClr val="E7842E"/>
          </a:solidFill>
          <a:ln>
            <a:noFill/>
          </a:ln>
          <a:effectLst>
            <a:outerShdw blurRad="40000" dist="20000" dir="5400000" rotWithShape="0">
              <a:srgbClr val="000000">
                <a:alpha val="3647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5300" b="1">
                <a:solidFill>
                  <a:srgbClr val="FFFFFF"/>
                </a:solidFill>
                <a:latin typeface="Saira"/>
                <a:ea typeface="Saira"/>
                <a:cs typeface="Saira"/>
                <a:sym typeface="Saira"/>
              </a:rPr>
              <a:t>72</a:t>
            </a:r>
            <a:r>
              <a:rPr lang="en-US" sz="5300" b="1" i="0" u="none" strike="noStrike" cap="none">
                <a:solidFill>
                  <a:srgbClr val="FFFFFF"/>
                </a:solidFill>
                <a:latin typeface="Saira"/>
                <a:ea typeface="Saira"/>
                <a:cs typeface="Saira"/>
                <a:sym typeface="Saira"/>
              </a:rPr>
              <a:t>%</a:t>
            </a:r>
            <a:endParaRPr sz="5300" b="1" i="0" u="none" strike="noStrike" cap="none">
              <a:solidFill>
                <a:srgbClr val="FFFFFF"/>
              </a:solidFill>
              <a:latin typeface="Saira"/>
              <a:ea typeface="Saira"/>
              <a:cs typeface="Saira"/>
              <a:sym typeface="Saira"/>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Saira Condensed"/>
                <a:ea typeface="Saira Condensed"/>
                <a:cs typeface="Saira Condensed"/>
                <a:sym typeface="Saira Condensed"/>
              </a:rPr>
              <a:t>of Total Stevens Students </a:t>
            </a:r>
            <a:r>
              <a:rPr lang="en-US" sz="2000" b="1">
                <a:solidFill>
                  <a:srgbClr val="FFFFFF"/>
                </a:solidFill>
                <a:latin typeface="Saira Condensed"/>
                <a:ea typeface="Saira Condensed"/>
                <a:cs typeface="Saira Condensed"/>
                <a:sym typeface="Saira Condensed"/>
              </a:rPr>
              <a:t>are</a:t>
            </a:r>
            <a:r>
              <a:rPr lang="en-US" sz="2000" b="1" i="0" u="none" strike="noStrike" cap="none">
                <a:solidFill>
                  <a:srgbClr val="FFFFFF"/>
                </a:solidFill>
                <a:latin typeface="Saira Condensed"/>
                <a:ea typeface="Saira Condensed"/>
                <a:cs typeface="Saira Condensed"/>
                <a:sym typeface="Saira Condensed"/>
              </a:rPr>
              <a:t> SES</a:t>
            </a:r>
            <a:endParaRPr sz="2000" b="1" i="0" u="none" strike="noStrike" cap="none">
              <a:solidFill>
                <a:srgbClr val="FFFFFF"/>
              </a:solidFill>
              <a:latin typeface="Saira Condensed SemiBold"/>
              <a:ea typeface="Saira Condensed SemiBold"/>
              <a:cs typeface="Saira Condensed SemiBold"/>
              <a:sym typeface="Saira Condensed SemiBold"/>
            </a:endParaRPr>
          </a:p>
        </p:txBody>
      </p:sp>
      <p:sp>
        <p:nvSpPr>
          <p:cNvPr id="262" name="Google Shape;262;g3010eef082b_0_0"/>
          <p:cNvSpPr/>
          <p:nvPr/>
        </p:nvSpPr>
        <p:spPr>
          <a:xfrm>
            <a:off x="7692425" y="4163525"/>
            <a:ext cx="3758100" cy="1766100"/>
          </a:xfrm>
          <a:prstGeom prst="rect">
            <a:avLst/>
          </a:prstGeom>
          <a:solidFill>
            <a:srgbClr val="004380"/>
          </a:solidFill>
          <a:ln>
            <a:noFill/>
          </a:ln>
          <a:effectLst>
            <a:outerShdw blurRad="40000" dist="20000" dir="5400000" rotWithShape="0">
              <a:srgbClr val="000000">
                <a:alpha val="3647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5300" b="1">
                <a:solidFill>
                  <a:srgbClr val="FFFFFF"/>
                </a:solidFill>
                <a:latin typeface="Saira"/>
                <a:ea typeface="Saira"/>
                <a:cs typeface="Saira"/>
                <a:sym typeface="Saira"/>
              </a:rPr>
              <a:t>98</a:t>
            </a:r>
            <a:r>
              <a:rPr lang="en-US" sz="5300" b="1" i="0" u="none" strike="noStrike" cap="none">
                <a:solidFill>
                  <a:srgbClr val="FFFFFF"/>
                </a:solidFill>
                <a:latin typeface="Saira"/>
                <a:ea typeface="Saira"/>
                <a:cs typeface="Saira"/>
                <a:sym typeface="Saira"/>
              </a:rPr>
              <a:t>%</a:t>
            </a:r>
            <a:endParaRPr sz="53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Saira Condensed SemiBold"/>
                <a:ea typeface="Saira Condensed SemiBold"/>
                <a:cs typeface="Saira Condensed SemiBold"/>
                <a:sym typeface="Saira Condensed SemiBold"/>
              </a:rPr>
              <a:t>of Stevens </a:t>
            </a:r>
            <a:r>
              <a:rPr lang="en-US" sz="2000" b="1">
                <a:solidFill>
                  <a:srgbClr val="FFFFFF"/>
                </a:solidFill>
                <a:latin typeface="Saira Condensed SemiBold"/>
                <a:ea typeface="Saira Condensed SemiBold"/>
                <a:cs typeface="Saira Condensed SemiBold"/>
                <a:sym typeface="Saira Condensed SemiBold"/>
              </a:rPr>
              <a:t>Research Enterprise</a:t>
            </a:r>
            <a:endParaRPr sz="2000" b="1" i="0" u="none" strike="noStrike" cap="none">
              <a:solidFill>
                <a:srgbClr val="FFFFFF"/>
              </a:solidFill>
              <a:latin typeface="Saira Condensed SemiBold"/>
              <a:ea typeface="Saira Condensed SemiBold"/>
              <a:cs typeface="Saira Condensed SemiBold"/>
              <a:sym typeface="Saira Condensed SemiBold"/>
            </a:endParaRPr>
          </a:p>
        </p:txBody>
      </p:sp>
      <p:sp>
        <p:nvSpPr>
          <p:cNvPr id="263" name="Google Shape;263;g3010eef082b_0_0"/>
          <p:cNvSpPr/>
          <p:nvPr/>
        </p:nvSpPr>
        <p:spPr>
          <a:xfrm>
            <a:off x="7692200" y="1864025"/>
            <a:ext cx="3758100" cy="1979700"/>
          </a:xfrm>
          <a:prstGeom prst="rect">
            <a:avLst/>
          </a:prstGeom>
          <a:solidFill>
            <a:srgbClr val="4895CF"/>
          </a:solidFill>
          <a:ln>
            <a:noFill/>
          </a:ln>
          <a:effectLst>
            <a:outerShdw blurRad="40000" dist="20000" dir="5400000" rotWithShape="0">
              <a:srgbClr val="000000">
                <a:alpha val="3647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5300" b="1" i="0" u="none" strike="noStrike" cap="none">
                <a:solidFill>
                  <a:srgbClr val="FFFFFF"/>
                </a:solidFill>
                <a:latin typeface="Saira"/>
                <a:ea typeface="Saira"/>
                <a:cs typeface="Saira"/>
                <a:sym typeface="Saira"/>
              </a:rPr>
              <a:t>6</a:t>
            </a:r>
            <a:r>
              <a:rPr lang="en-US" sz="5300" b="1">
                <a:solidFill>
                  <a:srgbClr val="FFFFFF"/>
                </a:solidFill>
                <a:latin typeface="Saira"/>
                <a:ea typeface="Saira"/>
                <a:cs typeface="Saira"/>
                <a:sym typeface="Saira"/>
              </a:rPr>
              <a:t>5</a:t>
            </a:r>
            <a:r>
              <a:rPr lang="en-US" sz="5300" b="1" i="0" u="none" strike="noStrike" cap="none">
                <a:solidFill>
                  <a:srgbClr val="FFFFFF"/>
                </a:solidFill>
                <a:latin typeface="Saira"/>
                <a:ea typeface="Saira"/>
                <a:cs typeface="Saira"/>
                <a:sym typeface="Saira"/>
              </a:rPr>
              <a:t>%</a:t>
            </a:r>
            <a:endParaRPr sz="53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Saira Condensed SemiBold"/>
                <a:ea typeface="Saira Condensed SemiBold"/>
                <a:cs typeface="Saira Condensed SemiBold"/>
                <a:sym typeface="Saira Condensed SemiBold"/>
              </a:rPr>
              <a:t>of Stevens faculty </a:t>
            </a:r>
            <a:r>
              <a:rPr lang="en-US" sz="2000" b="1">
                <a:solidFill>
                  <a:srgbClr val="FFFFFF"/>
                </a:solidFill>
                <a:latin typeface="Saira Condensed SemiBold"/>
                <a:ea typeface="Saira Condensed SemiBold"/>
                <a:cs typeface="Saira Condensed SemiBold"/>
                <a:sym typeface="Saira Condensed SemiBold"/>
              </a:rPr>
              <a:t>are</a:t>
            </a:r>
            <a:r>
              <a:rPr lang="en-US" sz="2000" b="1" i="0" u="none" strike="noStrike" cap="none">
                <a:solidFill>
                  <a:srgbClr val="FFFFFF"/>
                </a:solidFill>
                <a:latin typeface="Saira Condensed SemiBold"/>
                <a:ea typeface="Saira Condensed SemiBold"/>
                <a:cs typeface="Saira Condensed SemiBold"/>
                <a:sym typeface="Saira Condensed SemiBold"/>
              </a:rPr>
              <a:t> SES</a:t>
            </a:r>
            <a:endParaRPr sz="2000" b="1" i="0" u="none" strike="noStrike" cap="none">
              <a:solidFill>
                <a:srgbClr val="FFFFFF"/>
              </a:solidFill>
              <a:latin typeface="Saira Condensed SemiBold"/>
              <a:ea typeface="Saira Condensed SemiBold"/>
              <a:cs typeface="Saira Condensed SemiBold"/>
              <a:sym typeface="Saira Condensed SemiBold"/>
            </a:endParaRPr>
          </a:p>
        </p:txBody>
      </p:sp>
      <p:sp>
        <p:nvSpPr>
          <p:cNvPr id="264" name="Google Shape;264;g3010eef082b_0_0"/>
          <p:cNvSpPr/>
          <p:nvPr/>
        </p:nvSpPr>
        <p:spPr>
          <a:xfrm>
            <a:off x="3060650" y="1864025"/>
            <a:ext cx="2118300" cy="1979700"/>
          </a:xfrm>
          <a:prstGeom prst="rect">
            <a:avLst/>
          </a:prstGeom>
          <a:solidFill>
            <a:srgbClr val="A325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200"/>
              <a:buFont typeface="Arial"/>
              <a:buNone/>
            </a:pPr>
            <a:endParaRPr sz="3200" b="1" i="0" u="none" strike="noStrike" cap="none">
              <a:solidFill>
                <a:srgbClr val="FFFFFF"/>
              </a:solidFill>
              <a:latin typeface="Saira Condensed SemiBold"/>
              <a:ea typeface="Saira Condensed SemiBold"/>
              <a:cs typeface="Saira Condensed SemiBold"/>
              <a:sym typeface="Saira Condensed SemiBold"/>
            </a:endParaRPr>
          </a:p>
          <a:p>
            <a:pPr marL="0" marR="0" lvl="0" indent="0" algn="ctr" rtl="0">
              <a:lnSpc>
                <a:spcPct val="100000"/>
              </a:lnSpc>
              <a:spcBef>
                <a:spcPts val="0"/>
              </a:spcBef>
              <a:spcAft>
                <a:spcPts val="0"/>
              </a:spcAft>
              <a:buClr>
                <a:srgbClr val="000000"/>
              </a:buClr>
              <a:buSzPts val="3200"/>
              <a:buFont typeface="Arial"/>
              <a:buNone/>
            </a:pPr>
            <a:r>
              <a:rPr lang="en-US" sz="5300" b="1">
                <a:solidFill>
                  <a:srgbClr val="FFFFFF"/>
                </a:solidFill>
                <a:latin typeface="Saira"/>
                <a:ea typeface="Saira"/>
                <a:cs typeface="Saira"/>
                <a:sym typeface="Saira"/>
              </a:rPr>
              <a:t>69</a:t>
            </a:r>
            <a:r>
              <a:rPr lang="en-US" sz="5300" b="1" i="0" u="none" strike="noStrike" cap="none">
                <a:solidFill>
                  <a:srgbClr val="FFFFFF"/>
                </a:solidFill>
                <a:latin typeface="Saira"/>
                <a:ea typeface="Saira"/>
                <a:cs typeface="Saira"/>
                <a:sym typeface="Saira"/>
              </a:rPr>
              <a:t>%</a:t>
            </a:r>
            <a:endParaRPr sz="53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Saira Condensed"/>
                <a:ea typeface="Saira Condensed"/>
                <a:cs typeface="Saira Condensed"/>
                <a:sym typeface="Saira Condensed"/>
              </a:rPr>
              <a:t>of </a:t>
            </a:r>
            <a:r>
              <a:rPr lang="en-US" sz="2000" b="1">
                <a:solidFill>
                  <a:srgbClr val="FFFFFF"/>
                </a:solidFill>
                <a:latin typeface="Saira Condensed"/>
                <a:ea typeface="Saira Condensed"/>
                <a:cs typeface="Saira Condensed"/>
                <a:sym typeface="Saira Condensed"/>
              </a:rPr>
              <a:t>Masters</a:t>
            </a:r>
            <a:r>
              <a:rPr lang="en-US" sz="2000" b="1" i="0" u="none" strike="noStrike" cap="none">
                <a:solidFill>
                  <a:srgbClr val="FFFFFF"/>
                </a:solidFill>
                <a:latin typeface="Saira Condensed"/>
                <a:ea typeface="Saira Condensed"/>
                <a:cs typeface="Saira Condensed"/>
                <a:sym typeface="Saira Condensed"/>
              </a:rPr>
              <a:t> Students</a:t>
            </a:r>
            <a:endParaRPr sz="2000" b="1">
              <a:solidFill>
                <a:srgbClr val="FFFFFF"/>
              </a:solidFill>
              <a:latin typeface="Saira Condensed"/>
              <a:ea typeface="Saira Condensed"/>
              <a:cs typeface="Saira Condensed"/>
              <a:sym typeface="Saira Condensed"/>
            </a:endParaRPr>
          </a:p>
          <a:p>
            <a:pPr marL="0" marR="0" lvl="0" indent="0" algn="ctr" rtl="0">
              <a:lnSpc>
                <a:spcPct val="100000"/>
              </a:lnSpc>
              <a:spcBef>
                <a:spcPts val="0"/>
              </a:spcBef>
              <a:spcAft>
                <a:spcPts val="0"/>
              </a:spcAft>
              <a:buClr>
                <a:srgbClr val="000000"/>
              </a:buClr>
              <a:buSzPts val="2000"/>
              <a:buFont typeface="Arial"/>
              <a:buNone/>
            </a:pPr>
            <a:r>
              <a:rPr lang="en-US" sz="2000" b="1">
                <a:solidFill>
                  <a:srgbClr val="FFFFFF"/>
                </a:solidFill>
                <a:latin typeface="Saira Condensed"/>
                <a:ea typeface="Saira Condensed"/>
                <a:cs typeface="Saira Condensed"/>
                <a:sym typeface="Saira Condensed"/>
              </a:rPr>
              <a:t>are</a:t>
            </a:r>
            <a:r>
              <a:rPr lang="en-US" sz="2000" b="1" i="0" u="none" strike="noStrike" cap="none">
                <a:solidFill>
                  <a:srgbClr val="FFFFFF"/>
                </a:solidFill>
                <a:latin typeface="Saira Condensed"/>
                <a:ea typeface="Saira Condensed"/>
                <a:cs typeface="Saira Condensed"/>
                <a:sym typeface="Saira Condensed"/>
              </a:rPr>
              <a:t> SES</a:t>
            </a:r>
            <a:endParaRPr sz="1400" b="1"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200"/>
              <a:buFont typeface="Arial"/>
              <a:buNone/>
            </a:pPr>
            <a:endParaRPr sz="3200" b="1" i="0" u="none" strike="noStrike" cap="none">
              <a:solidFill>
                <a:srgbClr val="FFFFFF"/>
              </a:solidFill>
              <a:latin typeface="Saira Condensed SemiBold"/>
              <a:ea typeface="Saira Condensed SemiBold"/>
              <a:cs typeface="Saira Condensed SemiBold"/>
              <a:sym typeface="Saira Condensed SemiBo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12"/>
          <p:cNvSpPr txBox="1">
            <a:spLocks noGrp="1"/>
          </p:cNvSpPr>
          <p:nvPr>
            <p:ph type="title"/>
          </p:nvPr>
        </p:nvSpPr>
        <p:spPr>
          <a:xfrm>
            <a:off x="725099" y="283971"/>
            <a:ext cx="100266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10 Departments</a:t>
            </a:r>
            <a:endParaRPr/>
          </a:p>
        </p:txBody>
      </p:sp>
      <p:sp>
        <p:nvSpPr>
          <p:cNvPr id="270" name="Google Shape;270;p12"/>
          <p:cNvSpPr txBox="1">
            <a:spLocks noGrp="1"/>
          </p:cNvSpPr>
          <p:nvPr>
            <p:ph type="body" idx="1"/>
          </p:nvPr>
        </p:nvSpPr>
        <p:spPr>
          <a:xfrm>
            <a:off x="725099" y="1269157"/>
            <a:ext cx="10164300" cy="4887000"/>
          </a:xfrm>
          <a:prstGeom prst="rect">
            <a:avLst/>
          </a:prstGeom>
          <a:noFill/>
          <a:ln>
            <a:noFill/>
          </a:ln>
        </p:spPr>
        <p:txBody>
          <a:bodyPr spcFirstLastPara="1" wrap="square" lIns="0" tIns="0" rIns="0" bIns="0" anchor="t" anchorCtr="0">
            <a:spAutoFit/>
          </a:bodyPr>
          <a:lstStyle/>
          <a:p>
            <a:pPr marL="457200" lvl="0" indent="-406400" algn="l" rtl="0">
              <a:spcBef>
                <a:spcPts val="0"/>
              </a:spcBef>
              <a:spcAft>
                <a:spcPts val="0"/>
              </a:spcAft>
              <a:buClr>
                <a:srgbClr val="E7842E"/>
              </a:buClr>
              <a:buSzPts val="2800"/>
              <a:buFont typeface="Noto Sans Symbols"/>
              <a:buChar char="▪"/>
            </a:pPr>
            <a:r>
              <a:rPr lang="en-US" sz="2800">
                <a:solidFill>
                  <a:schemeClr val="dk1"/>
                </a:solidFill>
              </a:rPr>
              <a:t>Department of Biomedical Engineering</a:t>
            </a:r>
            <a:endParaRPr/>
          </a:p>
          <a:p>
            <a:pPr marL="457200" lvl="0" indent="-406400" algn="l" rtl="0">
              <a:spcBef>
                <a:spcPts val="500"/>
              </a:spcBef>
              <a:spcAft>
                <a:spcPts val="0"/>
              </a:spcAft>
              <a:buClr>
                <a:srgbClr val="E7842E"/>
              </a:buClr>
              <a:buSzPts val="2800"/>
              <a:buFont typeface="Noto Sans Symbols"/>
              <a:buChar char="▪"/>
            </a:pPr>
            <a:r>
              <a:rPr lang="en-US" sz="2800">
                <a:solidFill>
                  <a:schemeClr val="dk1"/>
                </a:solidFill>
              </a:rPr>
              <a:t>Department of Chemical Engineering and Materials Science</a:t>
            </a:r>
            <a:endParaRPr/>
          </a:p>
          <a:p>
            <a:pPr marL="457200" lvl="0" indent="-406400" algn="l" rtl="0">
              <a:spcBef>
                <a:spcPts val="500"/>
              </a:spcBef>
              <a:spcAft>
                <a:spcPts val="0"/>
              </a:spcAft>
              <a:buClr>
                <a:srgbClr val="E7842E"/>
              </a:buClr>
              <a:buSzPts val="2800"/>
              <a:buFont typeface="Noto Sans Symbols"/>
              <a:buChar char="▪"/>
            </a:pPr>
            <a:r>
              <a:rPr lang="en-US" sz="2800">
                <a:solidFill>
                  <a:schemeClr val="dk1"/>
                </a:solidFill>
              </a:rPr>
              <a:t>Department of Chemistry and Chemical Biology</a:t>
            </a:r>
            <a:endParaRPr/>
          </a:p>
          <a:p>
            <a:pPr marL="457200" lvl="0" indent="-406400" algn="l" rtl="0">
              <a:spcBef>
                <a:spcPts val="500"/>
              </a:spcBef>
              <a:spcAft>
                <a:spcPts val="0"/>
              </a:spcAft>
              <a:buClr>
                <a:srgbClr val="E7842E"/>
              </a:buClr>
              <a:buSzPts val="2800"/>
              <a:buFont typeface="Noto Sans Symbols"/>
              <a:buChar char="▪"/>
            </a:pPr>
            <a:r>
              <a:rPr lang="en-US" sz="2800">
                <a:solidFill>
                  <a:schemeClr val="dk1"/>
                </a:solidFill>
              </a:rPr>
              <a:t>Department of Civil, Environmental and Ocean Engineering</a:t>
            </a:r>
            <a:endParaRPr/>
          </a:p>
          <a:p>
            <a:pPr marL="457200" lvl="0" indent="-406400" algn="l" rtl="0">
              <a:spcBef>
                <a:spcPts val="500"/>
              </a:spcBef>
              <a:spcAft>
                <a:spcPts val="0"/>
              </a:spcAft>
              <a:buClr>
                <a:srgbClr val="E7842E"/>
              </a:buClr>
              <a:buSzPts val="2800"/>
              <a:buFont typeface="Noto Sans Symbols"/>
              <a:buChar char="▪"/>
            </a:pPr>
            <a:r>
              <a:rPr lang="en-US" sz="2800">
                <a:solidFill>
                  <a:schemeClr val="dk1"/>
                </a:solidFill>
              </a:rPr>
              <a:t>Department of Computer Science</a:t>
            </a:r>
            <a:endParaRPr/>
          </a:p>
          <a:p>
            <a:pPr marL="457200" lvl="0" indent="-406400" algn="l" rtl="0">
              <a:spcBef>
                <a:spcPts val="500"/>
              </a:spcBef>
              <a:spcAft>
                <a:spcPts val="0"/>
              </a:spcAft>
              <a:buClr>
                <a:srgbClr val="E7842E"/>
              </a:buClr>
              <a:buSzPts val="2800"/>
              <a:buFont typeface="Noto Sans Symbols"/>
              <a:buChar char="▪"/>
            </a:pPr>
            <a:r>
              <a:rPr lang="en-US" sz="2800">
                <a:solidFill>
                  <a:schemeClr val="dk1"/>
                </a:solidFill>
              </a:rPr>
              <a:t>Department of Electrical and Computer Engineering</a:t>
            </a:r>
            <a:endParaRPr/>
          </a:p>
          <a:p>
            <a:pPr marL="457200" lvl="0" indent="-406400" algn="l" rtl="0">
              <a:spcBef>
                <a:spcPts val="500"/>
              </a:spcBef>
              <a:spcAft>
                <a:spcPts val="0"/>
              </a:spcAft>
              <a:buClr>
                <a:srgbClr val="E7842E"/>
              </a:buClr>
              <a:buSzPts val="2800"/>
              <a:buFont typeface="Noto Sans Symbols"/>
              <a:buChar char="▪"/>
            </a:pPr>
            <a:r>
              <a:rPr lang="en-US" sz="2800">
                <a:solidFill>
                  <a:schemeClr val="dk1"/>
                </a:solidFill>
              </a:rPr>
              <a:t>Department of Mathematical Sciences</a:t>
            </a:r>
            <a:endParaRPr/>
          </a:p>
          <a:p>
            <a:pPr marL="457200" lvl="0" indent="-406400" algn="l" rtl="0">
              <a:spcBef>
                <a:spcPts val="500"/>
              </a:spcBef>
              <a:spcAft>
                <a:spcPts val="0"/>
              </a:spcAft>
              <a:buClr>
                <a:srgbClr val="E7842E"/>
              </a:buClr>
              <a:buSzPts val="2800"/>
              <a:buFont typeface="Noto Sans Symbols"/>
              <a:buChar char="▪"/>
            </a:pPr>
            <a:r>
              <a:rPr lang="en-US" sz="2800">
                <a:solidFill>
                  <a:schemeClr val="dk1"/>
                </a:solidFill>
              </a:rPr>
              <a:t>Department of Mechanical Engineering</a:t>
            </a:r>
            <a:endParaRPr/>
          </a:p>
          <a:p>
            <a:pPr marL="457200" lvl="0" indent="-406400" algn="l" rtl="0">
              <a:spcBef>
                <a:spcPts val="500"/>
              </a:spcBef>
              <a:spcAft>
                <a:spcPts val="0"/>
              </a:spcAft>
              <a:buClr>
                <a:srgbClr val="E7842E"/>
              </a:buClr>
              <a:buSzPts val="2800"/>
              <a:buFont typeface="Noto Sans Symbols"/>
              <a:buChar char="▪"/>
            </a:pPr>
            <a:r>
              <a:rPr lang="en-US" sz="2800">
                <a:solidFill>
                  <a:schemeClr val="dk1"/>
                </a:solidFill>
              </a:rPr>
              <a:t>Department of Physics</a:t>
            </a:r>
            <a:endParaRPr sz="2800">
              <a:solidFill>
                <a:schemeClr val="dk1"/>
              </a:solidFill>
            </a:endParaRPr>
          </a:p>
          <a:p>
            <a:pPr marL="457200" lvl="0" indent="-406400" algn="l" rtl="0">
              <a:spcBef>
                <a:spcPts val="500"/>
              </a:spcBef>
              <a:spcAft>
                <a:spcPts val="0"/>
              </a:spcAft>
              <a:buClr>
                <a:srgbClr val="E7842E"/>
              </a:buClr>
              <a:buSzPts val="2800"/>
              <a:buFont typeface="Noto Sans Symbols"/>
              <a:buChar char="▪"/>
            </a:pPr>
            <a:r>
              <a:rPr lang="en-US" sz="2800">
                <a:solidFill>
                  <a:schemeClr val="dk1"/>
                </a:solidFill>
              </a:rPr>
              <a:t>Department of Systems Engineering</a:t>
            </a:r>
            <a:endParaRPr sz="2800">
              <a:solidFill>
                <a:srgbClr val="00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g2d2eb13f581_0_18"/>
          <p:cNvSpPr txBox="1">
            <a:spLocks noGrp="1"/>
          </p:cNvSpPr>
          <p:nvPr>
            <p:ph type="title"/>
          </p:nvPr>
        </p:nvSpPr>
        <p:spPr>
          <a:xfrm>
            <a:off x="725099" y="283971"/>
            <a:ext cx="10026600" cy="16932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SzPts val="1400"/>
              <a:buNone/>
            </a:pPr>
            <a:r>
              <a:rPr lang="en-US" sz="5500"/>
              <a:t>National Centers </a:t>
            </a:r>
            <a:endParaRPr sz="5500"/>
          </a:p>
          <a:p>
            <a:pPr marL="0" lvl="0" indent="0" algn="l" rtl="0">
              <a:spcBef>
                <a:spcPts val="0"/>
              </a:spcBef>
              <a:spcAft>
                <a:spcPts val="0"/>
              </a:spcAft>
              <a:buSzPts val="1400"/>
              <a:buNone/>
            </a:pPr>
            <a:r>
              <a:rPr lang="en-US" sz="5500"/>
              <a:t>of Excellence</a:t>
            </a:r>
            <a:endParaRPr sz="5500"/>
          </a:p>
        </p:txBody>
      </p:sp>
      <p:grpSp>
        <p:nvGrpSpPr>
          <p:cNvPr id="276" name="Google Shape;276;g2d2eb13f581_0_18"/>
          <p:cNvGrpSpPr/>
          <p:nvPr/>
        </p:nvGrpSpPr>
        <p:grpSpPr>
          <a:xfrm>
            <a:off x="6139209" y="-213400"/>
            <a:ext cx="6957498" cy="7251440"/>
            <a:chOff x="6139209" y="-213400"/>
            <a:chExt cx="6957498" cy="7251440"/>
          </a:xfrm>
        </p:grpSpPr>
        <p:pic>
          <p:nvPicPr>
            <p:cNvPr id="277" name="Google Shape;277;g2d2eb13f581_0_18"/>
            <p:cNvPicPr preferRelativeResize="0"/>
            <p:nvPr/>
          </p:nvPicPr>
          <p:blipFill>
            <a:blip r:embed="rId3">
              <a:alphaModFix/>
            </a:blip>
            <a:stretch>
              <a:fillRect/>
            </a:stretch>
          </p:blipFill>
          <p:spPr>
            <a:xfrm rot="-1">
              <a:off x="7003700" y="-20324"/>
              <a:ext cx="5188300" cy="6878323"/>
            </a:xfrm>
            <a:prstGeom prst="rect">
              <a:avLst/>
            </a:prstGeom>
            <a:noFill/>
            <a:ln>
              <a:noFill/>
            </a:ln>
          </p:spPr>
        </p:pic>
        <p:sp>
          <p:nvSpPr>
            <p:cNvPr id="278" name="Google Shape;278;g2d2eb13f581_0_18"/>
            <p:cNvSpPr/>
            <p:nvPr/>
          </p:nvSpPr>
          <p:spPr>
            <a:xfrm rot="-419874">
              <a:off x="11782097" y="-185486"/>
              <a:ext cx="888922" cy="7041270"/>
            </a:xfrm>
            <a:prstGeom prst="rect">
              <a:avLst/>
            </a:prstGeom>
            <a:solidFill>
              <a:srgbClr val="F2F2F2"/>
            </a:solidFill>
            <a:ln w="25400"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79" name="Google Shape;279;g2d2eb13f581_0_18"/>
            <p:cNvSpPr/>
            <p:nvPr/>
          </p:nvSpPr>
          <p:spPr>
            <a:xfrm rot="-419874">
              <a:off x="6571798" y="-145263"/>
              <a:ext cx="888922" cy="715580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
        <p:nvSpPr>
          <p:cNvPr id="280" name="Google Shape;280;g2d2eb13f581_0_18"/>
          <p:cNvSpPr txBox="1">
            <a:spLocks noGrp="1"/>
          </p:cNvSpPr>
          <p:nvPr>
            <p:ph type="body" idx="1"/>
          </p:nvPr>
        </p:nvSpPr>
        <p:spPr>
          <a:xfrm>
            <a:off x="725100" y="2158025"/>
            <a:ext cx="6536400" cy="3973800"/>
          </a:xfrm>
          <a:prstGeom prst="rect">
            <a:avLst/>
          </a:prstGeom>
          <a:noFill/>
          <a:ln>
            <a:noFill/>
          </a:ln>
        </p:spPr>
        <p:txBody>
          <a:bodyPr spcFirstLastPara="1" wrap="square" lIns="0" tIns="0" rIns="0" bIns="0" anchor="t" anchorCtr="0">
            <a:spAutoFit/>
          </a:bodyPr>
          <a:lstStyle/>
          <a:p>
            <a:pPr marL="0" lvl="0" indent="0" algn="l" rtl="0">
              <a:lnSpc>
                <a:spcPct val="110000"/>
              </a:lnSpc>
              <a:spcBef>
                <a:spcPts val="1000"/>
              </a:spcBef>
              <a:spcAft>
                <a:spcPts val="0"/>
              </a:spcAft>
              <a:buNone/>
            </a:pPr>
            <a:r>
              <a:rPr lang="en-US" sz="2200" b="1">
                <a:solidFill>
                  <a:srgbClr val="A32537"/>
                </a:solidFill>
                <a:latin typeface="Arial"/>
                <a:ea typeface="Arial"/>
                <a:cs typeface="Arial"/>
                <a:sym typeface="Arial"/>
              </a:rPr>
              <a:t>Center for Advancement of Secure Systems and Information Assurance (CASSIA)</a:t>
            </a:r>
            <a:endParaRPr sz="2200" b="1">
              <a:solidFill>
                <a:srgbClr val="A32537"/>
              </a:solidFill>
              <a:latin typeface="Arial"/>
              <a:ea typeface="Arial"/>
              <a:cs typeface="Arial"/>
              <a:sym typeface="Arial"/>
            </a:endParaRPr>
          </a:p>
          <a:p>
            <a:pPr marL="0" lvl="0" indent="0" algn="l" rtl="0">
              <a:lnSpc>
                <a:spcPct val="110000"/>
              </a:lnSpc>
              <a:spcBef>
                <a:spcPts val="1000"/>
              </a:spcBef>
              <a:spcAft>
                <a:spcPts val="0"/>
              </a:spcAft>
              <a:buNone/>
            </a:pPr>
            <a:r>
              <a:rPr lang="en-US" sz="1600">
                <a:solidFill>
                  <a:srgbClr val="363D45"/>
                </a:solidFill>
                <a:latin typeface="IBM Plex Sans"/>
                <a:ea typeface="IBM Plex Sans"/>
                <a:cs typeface="IBM Plex Sans"/>
                <a:sym typeface="IBM Plex Sans"/>
              </a:rPr>
              <a:t>A National Center of Academic Excellence in Cyber Defense</a:t>
            </a:r>
            <a:endParaRPr sz="1600">
              <a:solidFill>
                <a:srgbClr val="363D45"/>
              </a:solidFill>
              <a:latin typeface="IBM Plex Sans"/>
              <a:ea typeface="IBM Plex Sans"/>
              <a:cs typeface="IBM Plex Sans"/>
              <a:sym typeface="IBM Plex Sans"/>
            </a:endParaRPr>
          </a:p>
          <a:p>
            <a:pPr marL="0" lvl="0" indent="0" algn="l" rtl="0">
              <a:lnSpc>
                <a:spcPct val="110000"/>
              </a:lnSpc>
              <a:spcBef>
                <a:spcPts val="1000"/>
              </a:spcBef>
              <a:spcAft>
                <a:spcPts val="0"/>
              </a:spcAft>
              <a:buNone/>
            </a:pPr>
            <a:r>
              <a:rPr lang="en-US" sz="1600">
                <a:solidFill>
                  <a:srgbClr val="363D45"/>
                </a:solidFill>
                <a:latin typeface="IBM Plex Sans"/>
                <a:ea typeface="IBM Plex Sans"/>
                <a:cs typeface="IBM Plex Sans"/>
                <a:sym typeface="IBM Plex Sans"/>
              </a:rPr>
              <a:t>Director: Susanne Wetzel</a:t>
            </a:r>
            <a:endParaRPr sz="1600">
              <a:solidFill>
                <a:srgbClr val="363D45"/>
              </a:solidFill>
              <a:latin typeface="IBM Plex Sans"/>
              <a:ea typeface="IBM Plex Sans"/>
              <a:cs typeface="IBM Plex Sans"/>
              <a:sym typeface="IBM Plex Sans"/>
            </a:endParaRPr>
          </a:p>
          <a:p>
            <a:pPr marL="0" lvl="0" indent="0" algn="l" rtl="0">
              <a:lnSpc>
                <a:spcPct val="110000"/>
              </a:lnSpc>
              <a:spcBef>
                <a:spcPts val="1000"/>
              </a:spcBef>
              <a:spcAft>
                <a:spcPts val="0"/>
              </a:spcAft>
              <a:buNone/>
            </a:pPr>
            <a:endParaRPr sz="1600">
              <a:solidFill>
                <a:srgbClr val="363D45"/>
              </a:solidFill>
              <a:latin typeface="IBM Plex Sans"/>
              <a:ea typeface="IBM Plex Sans"/>
              <a:cs typeface="IBM Plex Sans"/>
              <a:sym typeface="IBM Plex Sans"/>
            </a:endParaRPr>
          </a:p>
          <a:p>
            <a:pPr marL="0" lvl="0" indent="0" algn="l" rtl="0">
              <a:lnSpc>
                <a:spcPct val="110000"/>
              </a:lnSpc>
              <a:spcBef>
                <a:spcPts val="1000"/>
              </a:spcBef>
              <a:spcAft>
                <a:spcPts val="0"/>
              </a:spcAft>
              <a:buNone/>
            </a:pPr>
            <a:r>
              <a:rPr lang="en-US" sz="2000" b="1">
                <a:solidFill>
                  <a:srgbClr val="A32537"/>
                </a:solidFill>
                <a:latin typeface="Arial"/>
                <a:ea typeface="Arial"/>
                <a:cs typeface="Arial"/>
                <a:sym typeface="Arial"/>
              </a:rPr>
              <a:t>Systems Engineering Research Center (SERC)</a:t>
            </a:r>
            <a:endParaRPr sz="2000" b="1">
              <a:solidFill>
                <a:srgbClr val="A32537"/>
              </a:solidFill>
              <a:latin typeface="Arial"/>
              <a:ea typeface="Arial"/>
              <a:cs typeface="Arial"/>
              <a:sym typeface="Arial"/>
            </a:endParaRPr>
          </a:p>
          <a:p>
            <a:pPr marL="0" lvl="0" indent="0" algn="l" rtl="0">
              <a:lnSpc>
                <a:spcPct val="110000"/>
              </a:lnSpc>
              <a:spcBef>
                <a:spcPts val="1000"/>
              </a:spcBef>
              <a:spcAft>
                <a:spcPts val="0"/>
              </a:spcAft>
              <a:buNone/>
            </a:pPr>
            <a:r>
              <a:rPr lang="en-US" sz="1600">
                <a:solidFill>
                  <a:srgbClr val="363D45"/>
                </a:solidFill>
                <a:latin typeface="IBM Plex Sans"/>
                <a:ea typeface="IBM Plex Sans"/>
                <a:cs typeface="IBM Plex Sans"/>
                <a:sym typeface="IBM Plex Sans"/>
              </a:rPr>
              <a:t>A University-Affiliated Research Center of the U.S. Department of Defense</a:t>
            </a:r>
            <a:endParaRPr sz="1600">
              <a:solidFill>
                <a:srgbClr val="363D45"/>
              </a:solidFill>
              <a:latin typeface="IBM Plex Sans"/>
              <a:ea typeface="IBM Plex Sans"/>
              <a:cs typeface="IBM Plex Sans"/>
              <a:sym typeface="IBM Plex Sans"/>
            </a:endParaRPr>
          </a:p>
          <a:p>
            <a:pPr marL="0" lvl="0" indent="0" algn="l" rtl="0">
              <a:lnSpc>
                <a:spcPct val="110000"/>
              </a:lnSpc>
              <a:spcBef>
                <a:spcPts val="1000"/>
              </a:spcBef>
              <a:spcAft>
                <a:spcPts val="0"/>
              </a:spcAft>
              <a:buNone/>
            </a:pPr>
            <a:r>
              <a:rPr lang="en-US" sz="1600">
                <a:solidFill>
                  <a:srgbClr val="363D45"/>
                </a:solidFill>
                <a:latin typeface="IBM Plex Sans"/>
                <a:ea typeface="IBM Plex Sans"/>
                <a:cs typeface="IBM Plex Sans"/>
                <a:sym typeface="IBM Plex Sans"/>
              </a:rPr>
              <a:t>Director: Dinesh Verma</a:t>
            </a:r>
            <a:endParaRPr sz="1600">
              <a:solidFill>
                <a:srgbClr val="363D45"/>
              </a:solidFill>
              <a:latin typeface="IBM Plex Sans"/>
              <a:ea typeface="IBM Plex Sans"/>
              <a:cs typeface="IBM Plex Sans"/>
              <a:sym typeface="IBM Plex Sans"/>
            </a:endParaRPr>
          </a:p>
          <a:p>
            <a:pPr marL="457200" lvl="0" indent="0" algn="l" rtl="0">
              <a:spcBef>
                <a:spcPts val="500"/>
              </a:spcBef>
              <a:spcAft>
                <a:spcPts val="0"/>
              </a:spcAft>
              <a:buNone/>
            </a:pPr>
            <a:endParaRPr sz="280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g28505988955_0_113" title="2025-stevens-admitted-students-weekend-5230.jpg"/>
          <p:cNvPicPr preferRelativeResize="0"/>
          <p:nvPr/>
        </p:nvPicPr>
        <p:blipFill rotWithShape="1">
          <a:blip r:embed="rId3">
            <a:alphaModFix/>
          </a:blip>
          <a:srcRect l="1324" r="1314"/>
          <a:stretch/>
        </p:blipFill>
        <p:spPr>
          <a:xfrm>
            <a:off x="3265744" y="3971788"/>
            <a:ext cx="2775532" cy="1900073"/>
          </a:xfrm>
          <a:prstGeom prst="rect">
            <a:avLst/>
          </a:prstGeom>
          <a:noFill/>
          <a:ln>
            <a:noFill/>
          </a:ln>
        </p:spPr>
      </p:pic>
      <p:pic>
        <p:nvPicPr>
          <p:cNvPr id="286" name="Google Shape;286;g28505988955_0_113" title="302_1094.jpg"/>
          <p:cNvPicPr preferRelativeResize="0"/>
          <p:nvPr/>
        </p:nvPicPr>
        <p:blipFill rotWithShape="1">
          <a:blip r:embed="rId4">
            <a:alphaModFix/>
          </a:blip>
          <a:srcRect l="4710" r="4710"/>
          <a:stretch/>
        </p:blipFill>
        <p:spPr>
          <a:xfrm>
            <a:off x="6204467" y="3983298"/>
            <a:ext cx="2580188" cy="1895834"/>
          </a:xfrm>
          <a:prstGeom prst="rect">
            <a:avLst/>
          </a:prstGeom>
          <a:noFill/>
          <a:ln>
            <a:noFill/>
          </a:ln>
        </p:spPr>
      </p:pic>
      <p:sp>
        <p:nvSpPr>
          <p:cNvPr id="287" name="Google Shape;287;g28505988955_0_113"/>
          <p:cNvSpPr txBox="1">
            <a:spLocks noGrp="1"/>
          </p:cNvSpPr>
          <p:nvPr>
            <p:ph type="title"/>
          </p:nvPr>
        </p:nvSpPr>
        <p:spPr>
          <a:xfrm>
            <a:off x="638686" y="283971"/>
            <a:ext cx="100188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State-of-the-Art Facilities</a:t>
            </a:r>
            <a:endParaRPr/>
          </a:p>
        </p:txBody>
      </p:sp>
      <p:sp>
        <p:nvSpPr>
          <p:cNvPr id="288" name="Google Shape;288;g28505988955_0_113"/>
          <p:cNvSpPr txBox="1">
            <a:spLocks noGrp="1"/>
          </p:cNvSpPr>
          <p:nvPr>
            <p:ph type="body" idx="1"/>
          </p:nvPr>
        </p:nvSpPr>
        <p:spPr>
          <a:xfrm>
            <a:off x="563225" y="1742650"/>
            <a:ext cx="5208900" cy="2021400"/>
          </a:xfrm>
          <a:prstGeom prst="rect">
            <a:avLst/>
          </a:prstGeom>
          <a:noFill/>
          <a:ln>
            <a:noFill/>
          </a:ln>
        </p:spPr>
        <p:txBody>
          <a:bodyPr spcFirstLastPara="1" wrap="square" lIns="0" tIns="0" rIns="0" bIns="0" anchor="t" anchorCtr="0">
            <a:spAutoFit/>
          </a:bodyPr>
          <a:lstStyle/>
          <a:p>
            <a:pPr marL="283464" lvl="0" indent="-283464" algn="l" rtl="0">
              <a:lnSpc>
                <a:spcPct val="100000"/>
              </a:lnSpc>
              <a:spcBef>
                <a:spcPts val="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Maker</a:t>
            </a:r>
            <a:r>
              <a:rPr lang="en-US" sz="2600">
                <a:solidFill>
                  <a:srgbClr val="000000"/>
                </a:solidFill>
              </a:rPr>
              <a:t>Center</a:t>
            </a:r>
            <a:r>
              <a:rPr lang="en-US" sz="2600" u="none" strike="noStrike">
                <a:solidFill>
                  <a:srgbClr val="000000"/>
                </a:solidFill>
                <a:latin typeface="IBM Plex Sans Light"/>
                <a:ea typeface="IBM Plex Sans Light"/>
                <a:cs typeface="IBM Plex Sans Light"/>
                <a:sym typeface="IBM Plex Sans Light"/>
              </a:rPr>
              <a:t>​</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High Performance Computing Cluster​</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Laboratory for Multiscale Imaging​</a:t>
            </a:r>
            <a:endParaRPr/>
          </a:p>
          <a:p>
            <a:pPr marL="0" lvl="0" indent="0" algn="l" rtl="0">
              <a:lnSpc>
                <a:spcPct val="100000"/>
              </a:lnSpc>
              <a:spcBef>
                <a:spcPts val="0"/>
              </a:spcBef>
              <a:spcAft>
                <a:spcPts val="0"/>
              </a:spcAft>
              <a:buSzPts val="1400"/>
              <a:buNone/>
            </a:pPr>
            <a:endParaRPr b="0" i="0" u="none" strike="noStrike"/>
          </a:p>
        </p:txBody>
      </p:sp>
      <p:sp>
        <p:nvSpPr>
          <p:cNvPr id="289" name="Google Shape;289;g28505988955_0_113"/>
          <p:cNvSpPr txBox="1"/>
          <p:nvPr/>
        </p:nvSpPr>
        <p:spPr>
          <a:xfrm>
            <a:off x="6095800" y="1741425"/>
            <a:ext cx="5159100" cy="2021400"/>
          </a:xfrm>
          <a:prstGeom prst="rect">
            <a:avLst/>
          </a:prstGeom>
          <a:noFill/>
          <a:ln>
            <a:noFill/>
          </a:ln>
        </p:spPr>
        <p:txBody>
          <a:bodyPr spcFirstLastPara="1" wrap="square" lIns="0" tIns="0" rIns="0" bIns="0" anchor="t" anchorCtr="0">
            <a:spAutoFit/>
          </a:bodyPr>
          <a:lstStyle/>
          <a:p>
            <a:pPr marL="283464" marR="0" lvl="0" indent="-283464" algn="l" rtl="0">
              <a:lnSpc>
                <a:spcPct val="100000"/>
              </a:lnSpc>
              <a:spcBef>
                <a:spcPts val="0"/>
              </a:spcBef>
              <a:spcAft>
                <a:spcPts val="0"/>
              </a:spcAft>
              <a:buClr>
                <a:srgbClr val="E7842E"/>
              </a:buClr>
              <a:buSzPts val="2600"/>
              <a:buFont typeface="Noto Sans Symbols"/>
              <a:buChar char="▪"/>
            </a:pPr>
            <a:r>
              <a:rPr lang="en-US" sz="2600" b="0" i="0" u="none" strike="noStrike" cap="none">
                <a:solidFill>
                  <a:srgbClr val="000000"/>
                </a:solidFill>
                <a:latin typeface="IBM Plex Sans Light"/>
                <a:ea typeface="IBM Plex Sans Light"/>
                <a:cs typeface="IBM Plex Sans Light"/>
                <a:sym typeface="IBM Plex Sans Light"/>
              </a:rPr>
              <a:t>MicroDevice Laboratory​</a:t>
            </a:r>
            <a:endParaRPr sz="1400" b="0" i="0" u="none" strike="noStrike" cap="none">
              <a:solidFill>
                <a:srgbClr val="000000"/>
              </a:solidFill>
              <a:latin typeface="Arial"/>
              <a:ea typeface="Arial"/>
              <a:cs typeface="Arial"/>
              <a:sym typeface="Arial"/>
            </a:endParaRPr>
          </a:p>
          <a:p>
            <a:pPr marL="283464" marR="0" lvl="0" indent="-283464" algn="l" rtl="0">
              <a:lnSpc>
                <a:spcPct val="100000"/>
              </a:lnSpc>
              <a:spcBef>
                <a:spcPts val="500"/>
              </a:spcBef>
              <a:spcAft>
                <a:spcPts val="0"/>
              </a:spcAft>
              <a:buClr>
                <a:srgbClr val="E7842E"/>
              </a:buClr>
              <a:buSzPts val="2600"/>
              <a:buFont typeface="Noto Sans Symbols"/>
              <a:buChar char="▪"/>
            </a:pPr>
            <a:r>
              <a:rPr lang="en-US" sz="2600" b="0" i="0" u="none" strike="noStrike" cap="none">
                <a:solidFill>
                  <a:srgbClr val="000000"/>
                </a:solidFill>
                <a:latin typeface="IBM Plex Sans Light"/>
                <a:ea typeface="IBM Plex Sans Light"/>
                <a:cs typeface="IBM Plex Sans Light"/>
                <a:sym typeface="IBM Plex Sans Light"/>
              </a:rPr>
              <a:t>Mass Spectrometry Laboratory​</a:t>
            </a:r>
            <a:endParaRPr sz="1400" b="0" i="0" u="none" strike="noStrike" cap="none">
              <a:solidFill>
                <a:srgbClr val="000000"/>
              </a:solidFill>
              <a:latin typeface="Arial"/>
              <a:ea typeface="Arial"/>
              <a:cs typeface="Arial"/>
              <a:sym typeface="Arial"/>
            </a:endParaRPr>
          </a:p>
          <a:p>
            <a:pPr marL="283464" marR="0" lvl="0" indent="-283464" algn="l" rtl="0">
              <a:lnSpc>
                <a:spcPct val="100000"/>
              </a:lnSpc>
              <a:spcBef>
                <a:spcPts val="500"/>
              </a:spcBef>
              <a:spcAft>
                <a:spcPts val="0"/>
              </a:spcAft>
              <a:buClr>
                <a:srgbClr val="E7842E"/>
              </a:buClr>
              <a:buSzPts val="2600"/>
              <a:buFont typeface="Noto Sans Symbols"/>
              <a:buChar char="▪"/>
            </a:pPr>
            <a:r>
              <a:rPr lang="en-US" sz="2600" b="0" i="0" u="none" strike="noStrike" cap="none">
                <a:solidFill>
                  <a:srgbClr val="000000"/>
                </a:solidFill>
                <a:latin typeface="IBM Plex Sans Light"/>
                <a:ea typeface="IBM Plex Sans Light"/>
                <a:cs typeface="IBM Plex Sans Light"/>
                <a:sym typeface="IBM Plex Sans Light"/>
              </a:rPr>
              <a:t>Prototype Object Fabrication Laboratory​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A32537"/>
              </a:solidFill>
              <a:latin typeface="IBM Plex Sans Light"/>
              <a:ea typeface="IBM Plex Sans Light"/>
              <a:cs typeface="IBM Plex Sans Light"/>
              <a:sym typeface="IBM Plex Sans Light"/>
            </a:endParaRPr>
          </a:p>
        </p:txBody>
      </p:sp>
      <p:pic>
        <p:nvPicPr>
          <p:cNvPr id="290" name="Google Shape;290;g28505988955_0_113"/>
          <p:cNvPicPr preferRelativeResize="0"/>
          <p:nvPr/>
        </p:nvPicPr>
        <p:blipFill rotWithShape="1">
          <a:blip r:embed="rId5">
            <a:alphaModFix/>
          </a:blip>
          <a:srcRect r="6164"/>
          <a:stretch/>
        </p:blipFill>
        <p:spPr>
          <a:xfrm>
            <a:off x="8886776" y="3971800"/>
            <a:ext cx="2668774" cy="1892802"/>
          </a:xfrm>
          <a:prstGeom prst="rect">
            <a:avLst/>
          </a:prstGeom>
          <a:noFill/>
          <a:ln>
            <a:noFill/>
          </a:ln>
        </p:spPr>
      </p:pic>
      <p:pic>
        <p:nvPicPr>
          <p:cNvPr id="291" name="Google Shape;291;g28505988955_0_113" descr="A picture containing text, indoor, person, working&#10;&#10;Description automatically generated"/>
          <p:cNvPicPr preferRelativeResize="0"/>
          <p:nvPr/>
        </p:nvPicPr>
        <p:blipFill rotWithShape="1">
          <a:blip r:embed="rId6">
            <a:alphaModFix/>
          </a:blip>
          <a:srcRect l="13457" b="11237"/>
          <a:stretch/>
        </p:blipFill>
        <p:spPr>
          <a:xfrm>
            <a:off x="555769" y="3971788"/>
            <a:ext cx="2775531" cy="1900073"/>
          </a:xfrm>
          <a:prstGeom prst="rect">
            <a:avLst/>
          </a:prstGeom>
          <a:noFill/>
          <a:ln>
            <a:noFill/>
          </a:ln>
        </p:spPr>
      </p:pic>
      <p:sp>
        <p:nvSpPr>
          <p:cNvPr id="292" name="Google Shape;292;g28505988955_0_113"/>
          <p:cNvSpPr/>
          <p:nvPr/>
        </p:nvSpPr>
        <p:spPr>
          <a:xfrm rot="-421234">
            <a:off x="285442" y="3924989"/>
            <a:ext cx="387808" cy="205904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3" name="Google Shape;293;g28505988955_0_113"/>
          <p:cNvSpPr/>
          <p:nvPr/>
        </p:nvSpPr>
        <p:spPr>
          <a:xfrm rot="-421234">
            <a:off x="3145754" y="3844220"/>
            <a:ext cx="387808" cy="221469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4" name="Google Shape;294;g28505988955_0_113"/>
          <p:cNvSpPr/>
          <p:nvPr/>
        </p:nvSpPr>
        <p:spPr>
          <a:xfrm rot="-421234">
            <a:off x="5954004" y="3847170"/>
            <a:ext cx="387808" cy="221469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5" name="Google Shape;295;g28505988955_0_113"/>
          <p:cNvSpPr/>
          <p:nvPr/>
        </p:nvSpPr>
        <p:spPr>
          <a:xfrm rot="-421234">
            <a:off x="8643304" y="3847170"/>
            <a:ext cx="387808" cy="221469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6" name="Google Shape;296;g28505988955_0_113"/>
          <p:cNvSpPr/>
          <p:nvPr/>
        </p:nvSpPr>
        <p:spPr>
          <a:xfrm rot="-420006">
            <a:off x="11415897" y="3855265"/>
            <a:ext cx="256008" cy="221462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297" name="Google Shape;297;g28505988955_0_113"/>
          <p:cNvCxnSpPr/>
          <p:nvPr/>
        </p:nvCxnSpPr>
        <p:spPr>
          <a:xfrm rot="10800000" flipH="1">
            <a:off x="373400" y="24775"/>
            <a:ext cx="12600" cy="6235800"/>
          </a:xfrm>
          <a:prstGeom prst="straightConnector1">
            <a:avLst/>
          </a:prstGeom>
          <a:noFill/>
          <a:ln w="9525" cap="flat" cmpd="sng">
            <a:solidFill>
              <a:srgbClr val="F2F2F2"/>
            </a:solidFill>
            <a:prstDash val="solid"/>
            <a:round/>
            <a:headEnd type="none" w="sm" len="sm"/>
            <a:tailEnd type="none" w="sm" len="sm"/>
          </a:ln>
        </p:spPr>
      </p:cxnSp>
      <p:sp>
        <p:nvSpPr>
          <p:cNvPr id="298" name="Google Shape;298;g28505988955_0_113"/>
          <p:cNvSpPr txBox="1"/>
          <p:nvPr/>
        </p:nvSpPr>
        <p:spPr>
          <a:xfrm>
            <a:off x="646358" y="1155759"/>
            <a:ext cx="10709100" cy="734700"/>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000000"/>
              </a:buClr>
              <a:buSzPts val="1400"/>
              <a:buFont typeface="Arial"/>
              <a:buNone/>
            </a:pPr>
            <a:r>
              <a:rPr lang="en-US" sz="2200" b="0" i="0" u="none" strike="noStrike" cap="none">
                <a:solidFill>
                  <a:srgbClr val="A32538"/>
                </a:solidFill>
                <a:latin typeface="IBM Plex Sans Light"/>
                <a:ea typeface="IBM Plex Sans Light"/>
                <a:cs typeface="IBM Plex Sans Light"/>
                <a:sym typeface="IBM Plex Sans Light"/>
              </a:rPr>
              <a:t>SES is home to 6 cutting-edge shared facilities</a:t>
            </a:r>
            <a:endParaRPr sz="1900" b="0" i="0" u="none" strike="noStrike" cap="none">
              <a:solidFill>
                <a:srgbClr val="A32537"/>
              </a:solidFill>
              <a:latin typeface="IBM Plex Sans Light"/>
              <a:ea typeface="IBM Plex Sans Light"/>
              <a:cs typeface="IBM Plex Sans Light"/>
              <a:sym typeface="IBM Plex Sans Ligh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30"/>
          <p:cNvSpPr txBox="1">
            <a:spLocks noGrp="1"/>
          </p:cNvSpPr>
          <p:nvPr>
            <p:ph type="title"/>
          </p:nvPr>
        </p:nvSpPr>
        <p:spPr>
          <a:xfrm>
            <a:off x="646359" y="365127"/>
            <a:ext cx="107091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Corporate Partnerships</a:t>
            </a:r>
            <a:endParaRPr/>
          </a:p>
        </p:txBody>
      </p:sp>
      <p:sp>
        <p:nvSpPr>
          <p:cNvPr id="304" name="Google Shape;304;p30"/>
          <p:cNvSpPr txBox="1">
            <a:spLocks noGrp="1"/>
          </p:cNvSpPr>
          <p:nvPr>
            <p:ph type="body" idx="1"/>
          </p:nvPr>
        </p:nvSpPr>
        <p:spPr>
          <a:xfrm>
            <a:off x="644771" y="1345482"/>
            <a:ext cx="10709031" cy="73462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A32538"/>
              </a:buClr>
              <a:buSzPts val="1870"/>
              <a:buFont typeface="IBM Plex Sans Light"/>
              <a:buNone/>
            </a:pPr>
            <a:r>
              <a:rPr lang="en-US" sz="1970" u="none" strike="noStrike">
                <a:solidFill>
                  <a:srgbClr val="A32538"/>
                </a:solidFill>
              </a:rPr>
              <a:t>SES has established </a:t>
            </a:r>
            <a:r>
              <a:rPr lang="en-US" sz="1970">
                <a:solidFill>
                  <a:srgbClr val="A32538"/>
                </a:solidFill>
              </a:rPr>
              <a:t>170</a:t>
            </a:r>
            <a:r>
              <a:rPr lang="en-US" sz="1970" u="none" strike="noStrike">
                <a:solidFill>
                  <a:srgbClr val="A32538"/>
                </a:solidFill>
              </a:rPr>
              <a:t>+ </a:t>
            </a:r>
            <a:r>
              <a:rPr lang="en-US" sz="1970">
                <a:solidFill>
                  <a:srgbClr val="A32538"/>
                </a:solidFill>
              </a:rPr>
              <a:t>collaborations with external</a:t>
            </a:r>
            <a:r>
              <a:rPr lang="en-US" sz="1970" u="none" strike="noStrike">
                <a:solidFill>
                  <a:srgbClr val="A32538"/>
                </a:solidFill>
              </a:rPr>
              <a:t> partners </a:t>
            </a:r>
            <a:r>
              <a:rPr lang="en-US" sz="1970">
                <a:solidFill>
                  <a:srgbClr val="A32538"/>
                </a:solidFill>
              </a:rPr>
              <a:t>through</a:t>
            </a:r>
            <a:r>
              <a:rPr lang="en-US" sz="1970" u="none" strike="noStrike">
                <a:solidFill>
                  <a:srgbClr val="A32538"/>
                </a:solidFill>
              </a:rPr>
              <a:t> sponsored research</a:t>
            </a:r>
            <a:r>
              <a:rPr lang="en-US" sz="1970">
                <a:solidFill>
                  <a:srgbClr val="A32538"/>
                </a:solidFill>
              </a:rPr>
              <a:t>, </a:t>
            </a:r>
            <a:r>
              <a:rPr lang="en-US" sz="1970" u="none" strike="noStrike">
                <a:solidFill>
                  <a:srgbClr val="A32538"/>
                </a:solidFill>
              </a:rPr>
              <a:t>capstone design projects, faculty consultations</a:t>
            </a:r>
            <a:r>
              <a:rPr lang="en-US" sz="1970">
                <a:solidFill>
                  <a:srgbClr val="A32538"/>
                </a:solidFill>
              </a:rPr>
              <a:t>, hiring, and philanthropy</a:t>
            </a:r>
            <a:r>
              <a:rPr lang="en-US" sz="1970" u="none" strike="noStrike">
                <a:solidFill>
                  <a:srgbClr val="A32538"/>
                </a:solidFill>
              </a:rPr>
              <a:t>. </a:t>
            </a:r>
            <a:r>
              <a:rPr lang="en-US" sz="1970">
                <a:solidFill>
                  <a:srgbClr val="A32538"/>
                </a:solidFill>
              </a:rPr>
              <a:t>O</a:t>
            </a:r>
            <a:r>
              <a:rPr lang="en-US" sz="1970" u="none" strike="noStrike">
                <a:solidFill>
                  <a:srgbClr val="A32538"/>
                </a:solidFill>
              </a:rPr>
              <a:t>ur partners include:</a:t>
            </a:r>
            <a:endParaRPr sz="1970">
              <a:solidFill>
                <a:srgbClr val="A32538"/>
              </a:solidFill>
            </a:endParaRPr>
          </a:p>
        </p:txBody>
      </p:sp>
      <p:sp>
        <p:nvSpPr>
          <p:cNvPr id="305" name="Google Shape;305;p30"/>
          <p:cNvSpPr txBox="1">
            <a:spLocks noGrp="1"/>
          </p:cNvSpPr>
          <p:nvPr>
            <p:ph type="body" idx="2"/>
          </p:nvPr>
        </p:nvSpPr>
        <p:spPr>
          <a:xfrm>
            <a:off x="644775" y="2126675"/>
            <a:ext cx="3685500" cy="4117500"/>
          </a:xfrm>
          <a:prstGeom prst="rect">
            <a:avLst/>
          </a:prstGeom>
          <a:noFill/>
          <a:ln>
            <a:noFill/>
          </a:ln>
        </p:spPr>
        <p:txBody>
          <a:bodyPr spcFirstLastPara="1" wrap="square" lIns="0" tIns="0" rIns="0" bIns="0" anchor="t" anchorCtr="0">
            <a:spAutoFit/>
          </a:bodyPr>
          <a:lstStyle/>
          <a:p>
            <a:pPr marL="283464" marR="0" lvl="0" indent="-270764" algn="l" rtl="0">
              <a:lnSpc>
                <a:spcPct val="100000"/>
              </a:lnSpc>
              <a:spcBef>
                <a:spcPts val="0"/>
              </a:spcBef>
              <a:spcAft>
                <a:spcPts val="0"/>
              </a:spcAft>
              <a:buClr>
                <a:srgbClr val="E7842E"/>
              </a:buClr>
              <a:buSzPts val="2000"/>
              <a:buFont typeface="Noto Sans Symbols"/>
              <a:buChar char="▪"/>
            </a:pPr>
            <a:r>
              <a:rPr lang="en-US" sz="2000" u="none" strike="noStrike">
                <a:solidFill>
                  <a:srgbClr val="000000"/>
                </a:solidFill>
                <a:latin typeface="IBM Plex Sans Light"/>
                <a:ea typeface="IBM Plex Sans Light"/>
                <a:cs typeface="IBM Plex Sans Light"/>
                <a:sym typeface="IBM Plex Sans Light"/>
              </a:rPr>
              <a:t>Merck		</a:t>
            </a:r>
            <a:endParaRPr sz="2000">
              <a:solidFill>
                <a:srgbClr val="000000"/>
              </a:solidFill>
              <a:latin typeface="IBM Plex Sans Light"/>
              <a:ea typeface="IBM Plex Sans Light"/>
              <a:cs typeface="IBM Plex Sans Light"/>
              <a:sym typeface="IBM Plex Sans Light"/>
            </a:endParaRPr>
          </a:p>
          <a:p>
            <a:pPr marL="283464" marR="0" lvl="0" indent="-270764" algn="l" rtl="0">
              <a:lnSpc>
                <a:spcPct val="100000"/>
              </a:lnSpc>
              <a:spcBef>
                <a:spcPts val="300"/>
              </a:spcBef>
              <a:spcAft>
                <a:spcPts val="0"/>
              </a:spcAft>
              <a:buClr>
                <a:srgbClr val="E7842E"/>
              </a:buClr>
              <a:buSzPts val="2000"/>
              <a:buFont typeface="Noto Sans Symbols"/>
              <a:buChar char="▪"/>
            </a:pPr>
            <a:r>
              <a:rPr lang="en-US" sz="2000">
                <a:solidFill>
                  <a:srgbClr val="000000"/>
                </a:solidFill>
              </a:rPr>
              <a:t>Colgate-Palmolive</a:t>
            </a:r>
            <a:endParaRPr sz="2000">
              <a:solidFill>
                <a:srgbClr val="000000"/>
              </a:solidFill>
            </a:endParaRPr>
          </a:p>
          <a:p>
            <a:pPr marL="283464" marR="0" lvl="0" indent="-270764" algn="l" rtl="0">
              <a:lnSpc>
                <a:spcPct val="100000"/>
              </a:lnSpc>
              <a:spcBef>
                <a:spcPts val="300"/>
              </a:spcBef>
              <a:spcAft>
                <a:spcPts val="0"/>
              </a:spcAft>
              <a:buClr>
                <a:srgbClr val="E7842E"/>
              </a:buClr>
              <a:buSzPts val="2000"/>
              <a:buFont typeface="Noto Sans Symbols"/>
              <a:buChar char="▪"/>
            </a:pPr>
            <a:r>
              <a:rPr lang="en-US" sz="2000">
                <a:solidFill>
                  <a:srgbClr val="000000"/>
                </a:solidFill>
              </a:rPr>
              <a:t>Atlantic Shores Offshore </a:t>
            </a:r>
            <a:endParaRPr sz="2000">
              <a:solidFill>
                <a:srgbClr val="000000"/>
              </a:solidFill>
            </a:endParaRPr>
          </a:p>
          <a:p>
            <a:pPr marL="0" marR="0" lvl="0" indent="0" algn="l" rtl="0">
              <a:lnSpc>
                <a:spcPct val="100000"/>
              </a:lnSpc>
              <a:spcBef>
                <a:spcPts val="300"/>
              </a:spcBef>
              <a:spcAft>
                <a:spcPts val="0"/>
              </a:spcAft>
              <a:buNone/>
            </a:pPr>
            <a:r>
              <a:rPr lang="en-US" sz="2000">
                <a:solidFill>
                  <a:srgbClr val="000000"/>
                </a:solidFill>
              </a:rPr>
              <a:t>     Wind LLC</a:t>
            </a:r>
            <a:endParaRPr sz="2000">
              <a:solidFill>
                <a:srgbClr val="000000"/>
              </a:solidFill>
            </a:endParaRPr>
          </a:p>
          <a:p>
            <a:pPr marL="283464" marR="0" lvl="0" indent="-270764" algn="l" rtl="0">
              <a:lnSpc>
                <a:spcPct val="100000"/>
              </a:lnSpc>
              <a:spcBef>
                <a:spcPts val="300"/>
              </a:spcBef>
              <a:spcAft>
                <a:spcPts val="0"/>
              </a:spcAft>
              <a:buClr>
                <a:srgbClr val="E7842E"/>
              </a:buClr>
              <a:buSzPts val="2000"/>
              <a:buFont typeface="Noto Sans Symbols"/>
              <a:buChar char="▪"/>
            </a:pPr>
            <a:r>
              <a:rPr lang="en-US" sz="2000" u="none" strike="noStrike">
                <a:solidFill>
                  <a:srgbClr val="000000"/>
                </a:solidFill>
                <a:latin typeface="IBM Plex Sans Light"/>
                <a:ea typeface="IBM Plex Sans Light"/>
                <a:cs typeface="IBM Plex Sans Light"/>
                <a:sym typeface="IBM Plex Sans Light"/>
              </a:rPr>
              <a:t>L3Harries Technologies</a:t>
            </a:r>
            <a:endParaRPr sz="2000">
              <a:solidFill>
                <a:srgbClr val="000000"/>
              </a:solidFill>
              <a:latin typeface="IBM Plex Sans Light"/>
              <a:ea typeface="IBM Plex Sans Light"/>
              <a:cs typeface="IBM Plex Sans Light"/>
              <a:sym typeface="IBM Plex Sans Light"/>
            </a:endParaRPr>
          </a:p>
          <a:p>
            <a:pPr marL="283464" marR="0" lvl="0" indent="-270764" algn="l" rtl="0">
              <a:lnSpc>
                <a:spcPct val="100000"/>
              </a:lnSpc>
              <a:spcBef>
                <a:spcPts val="300"/>
              </a:spcBef>
              <a:spcAft>
                <a:spcPts val="0"/>
              </a:spcAft>
              <a:buClr>
                <a:srgbClr val="E7842E"/>
              </a:buClr>
              <a:buSzPts val="2000"/>
              <a:buFont typeface="Noto Sans Symbols"/>
              <a:buChar char="▪"/>
            </a:pPr>
            <a:r>
              <a:rPr lang="en-US" sz="2000" u="none" strike="noStrike">
                <a:solidFill>
                  <a:srgbClr val="000000"/>
                </a:solidFill>
                <a:latin typeface="IBM Plex Sans Light"/>
                <a:ea typeface="IBM Plex Sans Light"/>
                <a:cs typeface="IBM Plex Sans Light"/>
                <a:sym typeface="IBM Plex Sans Light"/>
              </a:rPr>
              <a:t>WSP</a:t>
            </a:r>
            <a:endParaRPr sz="2000">
              <a:solidFill>
                <a:srgbClr val="000000"/>
              </a:solidFill>
              <a:latin typeface="IBM Plex Sans Light"/>
              <a:ea typeface="IBM Plex Sans Light"/>
              <a:cs typeface="IBM Plex Sans Light"/>
              <a:sym typeface="IBM Plex Sans Light"/>
            </a:endParaRPr>
          </a:p>
          <a:p>
            <a:pPr marL="283464" marR="0" lvl="0" indent="-270764" algn="l" rtl="0">
              <a:lnSpc>
                <a:spcPct val="100000"/>
              </a:lnSpc>
              <a:spcBef>
                <a:spcPts val="300"/>
              </a:spcBef>
              <a:spcAft>
                <a:spcPts val="0"/>
              </a:spcAft>
              <a:buClr>
                <a:srgbClr val="E7842E"/>
              </a:buClr>
              <a:buSzPts val="2000"/>
              <a:buFont typeface="Noto Sans Symbols"/>
              <a:buChar char="▪"/>
            </a:pPr>
            <a:r>
              <a:rPr lang="en-US" sz="2000" u="none" strike="noStrike">
                <a:solidFill>
                  <a:srgbClr val="000000"/>
                </a:solidFill>
                <a:latin typeface="IBM Plex Sans Light"/>
                <a:ea typeface="IBM Plex Sans Light"/>
                <a:cs typeface="IBM Plex Sans Light"/>
                <a:sym typeface="IBM Plex Sans Light"/>
              </a:rPr>
              <a:t>NASA</a:t>
            </a:r>
            <a:endParaRPr sz="2000">
              <a:solidFill>
                <a:srgbClr val="000000"/>
              </a:solidFill>
              <a:latin typeface="IBM Plex Sans Light"/>
              <a:ea typeface="IBM Plex Sans Light"/>
              <a:cs typeface="IBM Plex Sans Light"/>
              <a:sym typeface="IBM Plex Sans Light"/>
            </a:endParaRPr>
          </a:p>
          <a:p>
            <a:pPr marL="283464" marR="0" lvl="0" indent="-270764" algn="l" rtl="0">
              <a:lnSpc>
                <a:spcPct val="100000"/>
              </a:lnSpc>
              <a:spcBef>
                <a:spcPts val="300"/>
              </a:spcBef>
              <a:spcAft>
                <a:spcPts val="0"/>
              </a:spcAft>
              <a:buClr>
                <a:srgbClr val="E7842E"/>
              </a:buClr>
              <a:buSzPts val="2000"/>
              <a:buFont typeface="Noto Sans Symbols"/>
              <a:buChar char="▪"/>
            </a:pPr>
            <a:r>
              <a:rPr lang="en-US" sz="2000" u="none" strike="noStrike">
                <a:solidFill>
                  <a:srgbClr val="000000"/>
                </a:solidFill>
                <a:latin typeface="IBM Plex Sans Light"/>
                <a:ea typeface="IBM Plex Sans Light"/>
                <a:cs typeface="IBM Plex Sans Light"/>
                <a:sym typeface="IBM Plex Sans Light"/>
              </a:rPr>
              <a:t>Samsung</a:t>
            </a:r>
            <a:endParaRPr sz="2000">
              <a:solidFill>
                <a:srgbClr val="000000"/>
              </a:solidFill>
              <a:latin typeface="IBM Plex Sans Light"/>
              <a:ea typeface="IBM Plex Sans Light"/>
              <a:cs typeface="IBM Plex Sans Light"/>
              <a:sym typeface="IBM Plex Sans Light"/>
            </a:endParaRPr>
          </a:p>
          <a:p>
            <a:pPr marL="283464" marR="0" lvl="0" indent="-270764" algn="l" rtl="0">
              <a:lnSpc>
                <a:spcPct val="100000"/>
              </a:lnSpc>
              <a:spcBef>
                <a:spcPts val="300"/>
              </a:spcBef>
              <a:spcAft>
                <a:spcPts val="0"/>
              </a:spcAft>
              <a:buClr>
                <a:srgbClr val="E7842E"/>
              </a:buClr>
              <a:buSzPts val="2000"/>
              <a:buFont typeface="Noto Sans Symbols"/>
              <a:buChar char="▪"/>
            </a:pPr>
            <a:r>
              <a:rPr lang="en-US" sz="2000" u="none" strike="noStrike">
                <a:solidFill>
                  <a:srgbClr val="000000"/>
                </a:solidFill>
                <a:latin typeface="IBM Plex Sans Light"/>
                <a:ea typeface="IBM Plex Sans Light"/>
                <a:cs typeface="IBM Plex Sans Light"/>
                <a:sym typeface="IBM Plex Sans Light"/>
              </a:rPr>
              <a:t>Verizon</a:t>
            </a:r>
            <a:endParaRPr sz="2000">
              <a:solidFill>
                <a:srgbClr val="000000"/>
              </a:solidFill>
              <a:latin typeface="IBM Plex Sans Light"/>
              <a:ea typeface="IBM Plex Sans Light"/>
              <a:cs typeface="IBM Plex Sans Light"/>
              <a:sym typeface="IBM Plex Sans Light"/>
            </a:endParaRPr>
          </a:p>
          <a:p>
            <a:pPr marL="283464" marR="0" lvl="0" indent="-270764" algn="l" rtl="0">
              <a:lnSpc>
                <a:spcPct val="100000"/>
              </a:lnSpc>
              <a:spcBef>
                <a:spcPts val="300"/>
              </a:spcBef>
              <a:spcAft>
                <a:spcPts val="0"/>
              </a:spcAft>
              <a:buClr>
                <a:srgbClr val="E7842E"/>
              </a:buClr>
              <a:buSzPts val="2000"/>
              <a:buFont typeface="Noto Sans Symbols"/>
              <a:buChar char="▪"/>
            </a:pPr>
            <a:r>
              <a:rPr lang="en-US" sz="2000" u="none" strike="noStrike">
                <a:solidFill>
                  <a:srgbClr val="000000"/>
                </a:solidFill>
                <a:latin typeface="IBM Plex Sans Light"/>
                <a:ea typeface="IBM Plex Sans Light"/>
                <a:cs typeface="IBM Plex Sans Light"/>
                <a:sym typeface="IBM Plex Sans Light"/>
              </a:rPr>
              <a:t>Amazon</a:t>
            </a:r>
            <a:endParaRPr sz="2000"/>
          </a:p>
          <a:p>
            <a:pPr marL="283464" marR="0" lvl="0" indent="-270764" algn="l" rtl="0">
              <a:lnSpc>
                <a:spcPct val="100000"/>
              </a:lnSpc>
              <a:spcBef>
                <a:spcPts val="300"/>
              </a:spcBef>
              <a:spcAft>
                <a:spcPts val="0"/>
              </a:spcAft>
              <a:buClr>
                <a:srgbClr val="E7842E"/>
              </a:buClr>
              <a:buSzPts val="2000"/>
              <a:buFont typeface="Noto Sans Symbols"/>
              <a:buChar char="▪"/>
            </a:pPr>
            <a:r>
              <a:rPr lang="en-US" sz="2000">
                <a:solidFill>
                  <a:srgbClr val="000000"/>
                </a:solidFill>
                <a:latin typeface="IBM Plex Sans Light"/>
                <a:ea typeface="IBM Plex Sans Light"/>
                <a:cs typeface="IBM Plex Sans Light"/>
                <a:sym typeface="IBM Plex Sans Light"/>
              </a:rPr>
              <a:t>Port Authority</a:t>
            </a:r>
            <a:endParaRPr sz="2000">
              <a:solidFill>
                <a:srgbClr val="000000"/>
              </a:solidFill>
            </a:endParaRPr>
          </a:p>
          <a:p>
            <a:pPr marL="283464" marR="0" lvl="0" indent="-270764" algn="l" rtl="0">
              <a:lnSpc>
                <a:spcPct val="100000"/>
              </a:lnSpc>
              <a:spcBef>
                <a:spcPts val="300"/>
              </a:spcBef>
              <a:spcAft>
                <a:spcPts val="0"/>
              </a:spcAft>
              <a:buClr>
                <a:srgbClr val="E7842E"/>
              </a:buClr>
              <a:buSzPts val="2000"/>
              <a:buFont typeface="Noto Sans Symbols"/>
              <a:buChar char="▪"/>
            </a:pPr>
            <a:r>
              <a:rPr lang="en-US" sz="2000">
                <a:solidFill>
                  <a:srgbClr val="000000"/>
                </a:solidFill>
              </a:rPr>
              <a:t>Raytheon</a:t>
            </a:r>
            <a:endParaRPr sz="2000">
              <a:solidFill>
                <a:srgbClr val="000000"/>
              </a:solidFill>
            </a:endParaRPr>
          </a:p>
        </p:txBody>
      </p:sp>
      <p:sp>
        <p:nvSpPr>
          <p:cNvPr id="306" name="Google Shape;306;p30"/>
          <p:cNvSpPr txBox="1"/>
          <p:nvPr/>
        </p:nvSpPr>
        <p:spPr>
          <a:xfrm>
            <a:off x="4477550" y="2145325"/>
            <a:ext cx="3533100" cy="4117500"/>
          </a:xfrm>
          <a:prstGeom prst="rect">
            <a:avLst/>
          </a:prstGeom>
          <a:noFill/>
          <a:ln>
            <a:noFill/>
          </a:ln>
        </p:spPr>
        <p:txBody>
          <a:bodyPr spcFirstLastPara="1" wrap="square" lIns="0" tIns="0" rIns="0" bIns="0" anchor="t" anchorCtr="0">
            <a:spAutoFit/>
          </a:bodyPr>
          <a:lstStyle/>
          <a:p>
            <a:pPr marL="283464" lvl="0" indent="-270764" algn="l" rtl="0">
              <a:spcBef>
                <a:spcPts val="300"/>
              </a:spcBef>
              <a:spcAft>
                <a:spcPts val="0"/>
              </a:spcAft>
              <a:buClr>
                <a:srgbClr val="E7842E"/>
              </a:buClr>
              <a:buSzPts val="2000"/>
              <a:buFont typeface="Noto Sans Symbols"/>
              <a:buChar char="▪"/>
            </a:pPr>
            <a:r>
              <a:rPr lang="en-US" sz="2000">
                <a:solidFill>
                  <a:schemeClr val="dk1"/>
                </a:solidFill>
                <a:latin typeface="IBM Plex Sans Light"/>
                <a:ea typeface="IBM Plex Sans Light"/>
                <a:cs typeface="IBM Plex Sans Light"/>
                <a:sym typeface="IBM Plex Sans Light"/>
              </a:rPr>
              <a:t>Con Edison</a:t>
            </a:r>
            <a:endParaRPr sz="2000">
              <a:solidFill>
                <a:schemeClr val="dk1"/>
              </a:solidFill>
              <a:latin typeface="IBM Plex Sans Light"/>
              <a:ea typeface="IBM Plex Sans Light"/>
              <a:cs typeface="IBM Plex Sans Light"/>
              <a:sym typeface="IBM Plex Sans Light"/>
            </a:endParaRPr>
          </a:p>
          <a:p>
            <a:pPr marL="283464" lvl="0" indent="-270764" algn="l" rtl="0">
              <a:spcBef>
                <a:spcPts val="300"/>
              </a:spcBef>
              <a:spcAft>
                <a:spcPts val="0"/>
              </a:spcAft>
              <a:buClr>
                <a:srgbClr val="E7842E"/>
              </a:buClr>
              <a:buSzPts val="2000"/>
              <a:buFont typeface="Noto Sans Symbols"/>
              <a:buChar char="▪"/>
            </a:pPr>
            <a:r>
              <a:rPr lang="en-US" sz="2000">
                <a:solidFill>
                  <a:schemeClr val="dk1"/>
                </a:solidFill>
                <a:latin typeface="IBM Plex Sans Light"/>
                <a:ea typeface="IBM Plex Sans Light"/>
                <a:cs typeface="IBM Plex Sans Light"/>
                <a:sym typeface="IBM Plex Sans Light"/>
              </a:rPr>
              <a:t>Lenovo</a:t>
            </a:r>
            <a:endParaRPr sz="2000">
              <a:solidFill>
                <a:schemeClr val="dk1"/>
              </a:solidFill>
              <a:latin typeface="IBM Plex Sans Light"/>
              <a:ea typeface="IBM Plex Sans Light"/>
              <a:cs typeface="IBM Plex Sans Light"/>
              <a:sym typeface="IBM Plex Sans Light"/>
            </a:endParaRPr>
          </a:p>
          <a:p>
            <a:pPr marL="283464" lvl="0" indent="-270764" algn="l" rtl="0">
              <a:spcBef>
                <a:spcPts val="300"/>
              </a:spcBef>
              <a:spcAft>
                <a:spcPts val="0"/>
              </a:spcAft>
              <a:buClr>
                <a:srgbClr val="E7842E"/>
              </a:buClr>
              <a:buSzPts val="2000"/>
              <a:buFont typeface="Noto Sans Symbols"/>
              <a:buChar char="▪"/>
            </a:pPr>
            <a:r>
              <a:rPr lang="en-US" sz="2000">
                <a:solidFill>
                  <a:schemeClr val="dk1"/>
                </a:solidFill>
                <a:latin typeface="IBM Plex Sans Light"/>
                <a:ea typeface="IBM Plex Sans Light"/>
                <a:cs typeface="IBM Plex Sans Light"/>
                <a:sym typeface="IBM Plex Sans Light"/>
              </a:rPr>
              <a:t>Stryker </a:t>
            </a:r>
            <a:endParaRPr sz="2000">
              <a:solidFill>
                <a:schemeClr val="dk1"/>
              </a:solidFill>
              <a:latin typeface="IBM Plex Sans Light"/>
              <a:ea typeface="IBM Plex Sans Light"/>
              <a:cs typeface="IBM Plex Sans Light"/>
              <a:sym typeface="IBM Plex Sans Light"/>
            </a:endParaRPr>
          </a:p>
          <a:p>
            <a:pPr marL="283464" lvl="0" indent="-270764" algn="l" rtl="0">
              <a:spcBef>
                <a:spcPts val="300"/>
              </a:spcBef>
              <a:spcAft>
                <a:spcPts val="0"/>
              </a:spcAft>
              <a:buClr>
                <a:srgbClr val="E7842E"/>
              </a:buClr>
              <a:buSzPts val="2000"/>
              <a:buFont typeface="Noto Sans Symbols"/>
              <a:buChar char="▪"/>
            </a:pPr>
            <a:r>
              <a:rPr lang="en-US" sz="2000">
                <a:solidFill>
                  <a:schemeClr val="dk1"/>
                </a:solidFill>
                <a:latin typeface="IBM Plex Sans Light"/>
                <a:ea typeface="IBM Plex Sans Light"/>
                <a:cs typeface="IBM Plex Sans Light"/>
                <a:sym typeface="IBM Plex Sans Light"/>
              </a:rPr>
              <a:t>Kearfott</a:t>
            </a:r>
            <a:endParaRPr sz="2000">
              <a:solidFill>
                <a:schemeClr val="dk1"/>
              </a:solidFill>
              <a:latin typeface="IBM Plex Sans Light"/>
              <a:ea typeface="IBM Plex Sans Light"/>
              <a:cs typeface="IBM Plex Sans Light"/>
              <a:sym typeface="IBM Plex Sans Light"/>
            </a:endParaRPr>
          </a:p>
          <a:p>
            <a:pPr marL="283464" lvl="0" indent="-270764" algn="l" rtl="0">
              <a:spcBef>
                <a:spcPts val="300"/>
              </a:spcBef>
              <a:spcAft>
                <a:spcPts val="0"/>
              </a:spcAft>
              <a:buClr>
                <a:srgbClr val="E7842E"/>
              </a:buClr>
              <a:buSzPts val="2000"/>
              <a:buFont typeface="Noto Sans Symbols"/>
              <a:buChar char="▪"/>
            </a:pPr>
            <a:r>
              <a:rPr lang="en-US" sz="2000">
                <a:solidFill>
                  <a:schemeClr val="dk1"/>
                </a:solidFill>
                <a:latin typeface="IBM Plex Sans Light"/>
                <a:ea typeface="IBM Plex Sans Light"/>
                <a:cs typeface="IBM Plex Sans Light"/>
                <a:sym typeface="IBM Plex Sans Light"/>
              </a:rPr>
              <a:t>Gibbs &amp; Cox</a:t>
            </a:r>
            <a:endParaRPr sz="2000">
              <a:solidFill>
                <a:schemeClr val="dk1"/>
              </a:solidFill>
              <a:latin typeface="IBM Plex Sans Light"/>
              <a:ea typeface="IBM Plex Sans Light"/>
              <a:cs typeface="IBM Plex Sans Light"/>
              <a:sym typeface="IBM Plex Sans Light"/>
            </a:endParaRPr>
          </a:p>
          <a:p>
            <a:pPr marL="283464" lvl="0" indent="-270764" algn="l" rtl="0">
              <a:spcBef>
                <a:spcPts val="300"/>
              </a:spcBef>
              <a:spcAft>
                <a:spcPts val="0"/>
              </a:spcAft>
              <a:buClr>
                <a:srgbClr val="E7842E"/>
              </a:buClr>
              <a:buSzPts val="2000"/>
              <a:buFont typeface="Noto Sans Symbols"/>
              <a:buChar char="▪"/>
            </a:pPr>
            <a:r>
              <a:rPr lang="en-US" sz="2000">
                <a:solidFill>
                  <a:schemeClr val="dk1"/>
                </a:solidFill>
                <a:latin typeface="IBM Plex Sans Light"/>
                <a:ea typeface="IBM Plex Sans Light"/>
                <a:cs typeface="IBM Plex Sans Light"/>
                <a:sym typeface="IBM Plex Sans Light"/>
              </a:rPr>
              <a:t>H2M Architects &amp; Engineers</a:t>
            </a:r>
            <a:endParaRPr sz="2000">
              <a:solidFill>
                <a:schemeClr val="dk1"/>
              </a:solidFill>
              <a:latin typeface="IBM Plex Sans Light"/>
              <a:ea typeface="IBM Plex Sans Light"/>
              <a:cs typeface="IBM Plex Sans Light"/>
              <a:sym typeface="IBM Plex Sans Light"/>
            </a:endParaRPr>
          </a:p>
          <a:p>
            <a:pPr marL="283464" lvl="0" indent="-270764" algn="l" rtl="0">
              <a:spcBef>
                <a:spcPts val="300"/>
              </a:spcBef>
              <a:spcAft>
                <a:spcPts val="0"/>
              </a:spcAft>
              <a:buClr>
                <a:srgbClr val="E7842E"/>
              </a:buClr>
              <a:buSzPts val="2000"/>
              <a:buFont typeface="Noto Sans Symbols"/>
              <a:buChar char="▪"/>
            </a:pPr>
            <a:r>
              <a:rPr lang="en-US" sz="2000">
                <a:solidFill>
                  <a:schemeClr val="dk1"/>
                </a:solidFill>
                <a:latin typeface="IBM Plex Sans Light"/>
                <a:ea typeface="IBM Plex Sans Light"/>
                <a:cs typeface="IBM Plex Sans Light"/>
                <a:sym typeface="IBM Plex Sans Light"/>
              </a:rPr>
              <a:t>ADP</a:t>
            </a:r>
            <a:endParaRPr sz="2000">
              <a:solidFill>
                <a:schemeClr val="dk1"/>
              </a:solidFill>
              <a:latin typeface="IBM Plex Sans Light"/>
              <a:ea typeface="IBM Plex Sans Light"/>
              <a:cs typeface="IBM Plex Sans Light"/>
              <a:sym typeface="IBM Plex Sans Light"/>
            </a:endParaRPr>
          </a:p>
          <a:p>
            <a:pPr marL="283464" lvl="0" indent="-270764" algn="l" rtl="0">
              <a:spcBef>
                <a:spcPts val="300"/>
              </a:spcBef>
              <a:spcAft>
                <a:spcPts val="0"/>
              </a:spcAft>
              <a:buClr>
                <a:srgbClr val="E7842E"/>
              </a:buClr>
              <a:buSzPts val="2000"/>
              <a:buFont typeface="Noto Sans Symbols"/>
              <a:buChar char="▪"/>
            </a:pPr>
            <a:r>
              <a:rPr lang="en-US" sz="2000">
                <a:solidFill>
                  <a:schemeClr val="dk1"/>
                </a:solidFill>
                <a:latin typeface="IBM Plex Sans Light"/>
                <a:ea typeface="IBM Plex Sans Light"/>
                <a:cs typeface="IBM Plex Sans Light"/>
                <a:sym typeface="IBM Plex Sans Light"/>
              </a:rPr>
              <a:t>AstraZeneca</a:t>
            </a:r>
            <a:endParaRPr sz="2000">
              <a:solidFill>
                <a:schemeClr val="dk1"/>
              </a:solidFill>
              <a:latin typeface="IBM Plex Sans Light"/>
              <a:ea typeface="IBM Plex Sans Light"/>
              <a:cs typeface="IBM Plex Sans Light"/>
              <a:sym typeface="IBM Plex Sans Light"/>
            </a:endParaRPr>
          </a:p>
          <a:p>
            <a:pPr marL="283464" lvl="0" indent="-270764" algn="l" rtl="0">
              <a:spcBef>
                <a:spcPts val="300"/>
              </a:spcBef>
              <a:spcAft>
                <a:spcPts val="0"/>
              </a:spcAft>
              <a:buClr>
                <a:srgbClr val="E7842E"/>
              </a:buClr>
              <a:buSzPts val="2000"/>
              <a:buFont typeface="Noto Sans Symbols"/>
              <a:buChar char="▪"/>
            </a:pPr>
            <a:r>
              <a:rPr lang="en-US" sz="2000">
                <a:solidFill>
                  <a:schemeClr val="dk1"/>
                </a:solidFill>
                <a:latin typeface="IBM Plex Sans Light"/>
                <a:ea typeface="IBM Plex Sans Light"/>
                <a:cs typeface="IBM Plex Sans Light"/>
                <a:sym typeface="IBM Plex Sans Light"/>
              </a:rPr>
              <a:t>BASF</a:t>
            </a:r>
            <a:endParaRPr sz="2000">
              <a:solidFill>
                <a:schemeClr val="dk1"/>
              </a:solidFill>
              <a:latin typeface="IBM Plex Sans Light"/>
              <a:ea typeface="IBM Plex Sans Light"/>
              <a:cs typeface="IBM Plex Sans Light"/>
              <a:sym typeface="IBM Plex Sans Light"/>
            </a:endParaRPr>
          </a:p>
          <a:p>
            <a:pPr marL="283464" lvl="0" indent="-270764" algn="l" rtl="0">
              <a:spcBef>
                <a:spcPts val="300"/>
              </a:spcBef>
              <a:spcAft>
                <a:spcPts val="0"/>
              </a:spcAft>
              <a:buClr>
                <a:srgbClr val="E7842E"/>
              </a:buClr>
              <a:buSzPts val="2000"/>
              <a:buFont typeface="Noto Sans Symbols"/>
              <a:buChar char="▪"/>
            </a:pPr>
            <a:r>
              <a:rPr lang="en-US" sz="2000">
                <a:solidFill>
                  <a:schemeClr val="dk1"/>
                </a:solidFill>
                <a:latin typeface="IBM Plex Sans Light"/>
                <a:ea typeface="IBM Plex Sans Light"/>
                <a:cs typeface="IBM Plex Sans Light"/>
                <a:sym typeface="IBM Plex Sans Light"/>
              </a:rPr>
              <a:t>ExxonMobil</a:t>
            </a:r>
            <a:endParaRPr sz="2000">
              <a:solidFill>
                <a:schemeClr val="dk1"/>
              </a:solidFill>
              <a:latin typeface="IBM Plex Sans Light"/>
              <a:ea typeface="IBM Plex Sans Light"/>
              <a:cs typeface="IBM Plex Sans Light"/>
              <a:sym typeface="IBM Plex Sans Light"/>
            </a:endParaRPr>
          </a:p>
          <a:p>
            <a:pPr marL="283464" lvl="0" indent="-270764" algn="l" rtl="0">
              <a:spcBef>
                <a:spcPts val="300"/>
              </a:spcBef>
              <a:spcAft>
                <a:spcPts val="0"/>
              </a:spcAft>
              <a:buClr>
                <a:srgbClr val="E7842E"/>
              </a:buClr>
              <a:buSzPts val="2000"/>
              <a:buFont typeface="Noto Sans Symbols"/>
              <a:buChar char="▪"/>
            </a:pPr>
            <a:r>
              <a:rPr lang="en-US" sz="2000">
                <a:solidFill>
                  <a:schemeClr val="dk1"/>
                </a:solidFill>
                <a:latin typeface="IBM Plex Sans Light"/>
                <a:ea typeface="IBM Plex Sans Light"/>
                <a:cs typeface="IBM Plex Sans Light"/>
                <a:sym typeface="IBM Plex Sans Light"/>
              </a:rPr>
              <a:t>Hugo Neu</a:t>
            </a:r>
            <a:endParaRPr sz="2000">
              <a:solidFill>
                <a:schemeClr val="dk1"/>
              </a:solidFill>
              <a:latin typeface="IBM Plex Sans Light"/>
              <a:ea typeface="IBM Plex Sans Light"/>
              <a:cs typeface="IBM Plex Sans Light"/>
              <a:sym typeface="IBM Plex Sans Light"/>
            </a:endParaRPr>
          </a:p>
          <a:p>
            <a:pPr marL="283464" lvl="0" indent="-270764" algn="l" rtl="0">
              <a:spcBef>
                <a:spcPts val="300"/>
              </a:spcBef>
              <a:spcAft>
                <a:spcPts val="0"/>
              </a:spcAft>
              <a:buClr>
                <a:srgbClr val="E7842E"/>
              </a:buClr>
              <a:buSzPts val="2000"/>
              <a:buFont typeface="Noto Sans Symbols"/>
              <a:buChar char="▪"/>
            </a:pPr>
            <a:r>
              <a:rPr lang="en-US" sz="2000">
                <a:solidFill>
                  <a:schemeClr val="dk1"/>
                </a:solidFill>
                <a:latin typeface="IBM Plex Sans Light"/>
                <a:ea typeface="IBM Plex Sans Light"/>
                <a:cs typeface="IBM Plex Sans Light"/>
                <a:sym typeface="IBM Plex Sans Light"/>
              </a:rPr>
              <a:t>Go!Foton</a:t>
            </a:r>
            <a:endParaRPr sz="2000">
              <a:solidFill>
                <a:schemeClr val="dk1"/>
              </a:solidFill>
              <a:latin typeface="IBM Plex Sans Light"/>
              <a:ea typeface="IBM Plex Sans Light"/>
              <a:cs typeface="IBM Plex Sans Light"/>
              <a:sym typeface="IBM Plex Sans Light"/>
            </a:endParaRPr>
          </a:p>
        </p:txBody>
      </p:sp>
      <p:sp>
        <p:nvSpPr>
          <p:cNvPr id="307" name="Google Shape;307;p30"/>
          <p:cNvSpPr txBox="1"/>
          <p:nvPr/>
        </p:nvSpPr>
        <p:spPr>
          <a:xfrm>
            <a:off x="8266351" y="2126675"/>
            <a:ext cx="3622500" cy="3732600"/>
          </a:xfrm>
          <a:prstGeom prst="rect">
            <a:avLst/>
          </a:prstGeom>
          <a:noFill/>
          <a:ln>
            <a:noFill/>
          </a:ln>
        </p:spPr>
        <p:txBody>
          <a:bodyPr spcFirstLastPara="1" wrap="square" lIns="0" tIns="0" rIns="0" bIns="0" anchor="t" anchorCtr="0">
            <a:spAutoFit/>
          </a:bodyPr>
          <a:lstStyle/>
          <a:p>
            <a:pPr marL="283464" marR="0" lvl="0" indent="-270764" algn="l" rtl="0">
              <a:lnSpc>
                <a:spcPct val="100000"/>
              </a:lnSpc>
              <a:spcBef>
                <a:spcPts val="300"/>
              </a:spcBef>
              <a:spcAft>
                <a:spcPts val="0"/>
              </a:spcAft>
              <a:buClr>
                <a:srgbClr val="E7842E"/>
              </a:buClr>
              <a:buSzPts val="2000"/>
              <a:buFont typeface="Noto Sans Symbols"/>
              <a:buChar char="▪"/>
            </a:pPr>
            <a:r>
              <a:rPr lang="en-US" sz="2000" b="0" i="0" u="none" strike="noStrike" cap="none">
                <a:solidFill>
                  <a:srgbClr val="000000"/>
                </a:solidFill>
                <a:latin typeface="IBM Plex Sans Light"/>
                <a:ea typeface="IBM Plex Sans Light"/>
                <a:cs typeface="IBM Plex Sans Light"/>
                <a:sym typeface="IBM Plex Sans Light"/>
              </a:rPr>
              <a:t>PSEG</a:t>
            </a:r>
            <a:endParaRPr sz="2000" b="0" i="0" u="none" strike="noStrike" cap="none">
              <a:solidFill>
                <a:srgbClr val="000000"/>
              </a:solidFill>
              <a:latin typeface="Calibri"/>
              <a:ea typeface="Calibri"/>
              <a:cs typeface="Calibri"/>
              <a:sym typeface="Calibri"/>
            </a:endParaRPr>
          </a:p>
          <a:p>
            <a:pPr marL="283464" marR="0" lvl="0" indent="-270764" algn="l" rtl="0">
              <a:lnSpc>
                <a:spcPct val="100000"/>
              </a:lnSpc>
              <a:spcBef>
                <a:spcPts val="300"/>
              </a:spcBef>
              <a:spcAft>
                <a:spcPts val="0"/>
              </a:spcAft>
              <a:buClr>
                <a:srgbClr val="E7842E"/>
              </a:buClr>
              <a:buSzPts val="2000"/>
              <a:buFont typeface="Noto Sans Symbols"/>
              <a:buChar char="▪"/>
            </a:pPr>
            <a:r>
              <a:rPr lang="en-US" sz="2000" b="0" i="0" u="none" strike="noStrike" cap="none">
                <a:solidFill>
                  <a:srgbClr val="000000"/>
                </a:solidFill>
                <a:latin typeface="IBM Plex Sans Light"/>
                <a:ea typeface="IBM Plex Sans Light"/>
                <a:cs typeface="IBM Plex Sans Light"/>
                <a:sym typeface="IBM Plex Sans Light"/>
              </a:rPr>
              <a:t>HDR</a:t>
            </a:r>
            <a:endParaRPr sz="2000" b="0" i="0" u="none" strike="noStrike" cap="none">
              <a:solidFill>
                <a:srgbClr val="000000"/>
              </a:solidFill>
              <a:latin typeface="IBM Plex Sans Light"/>
              <a:ea typeface="IBM Plex Sans Light"/>
              <a:cs typeface="IBM Plex Sans Light"/>
              <a:sym typeface="IBM Plex Sans Light"/>
            </a:endParaRPr>
          </a:p>
          <a:p>
            <a:pPr marL="283464" marR="0" lvl="0" indent="-270764" algn="l" rtl="0">
              <a:lnSpc>
                <a:spcPct val="100000"/>
              </a:lnSpc>
              <a:spcBef>
                <a:spcPts val="300"/>
              </a:spcBef>
              <a:spcAft>
                <a:spcPts val="0"/>
              </a:spcAft>
              <a:buClr>
                <a:srgbClr val="E7842E"/>
              </a:buClr>
              <a:buSzPts val="2000"/>
              <a:buFont typeface="Noto Sans Symbols"/>
              <a:buChar char="▪"/>
            </a:pPr>
            <a:r>
              <a:rPr lang="en-US" sz="2000">
                <a:latin typeface="IBM Plex Sans Light"/>
                <a:ea typeface="IBM Plex Sans Light"/>
                <a:cs typeface="IBM Plex Sans Light"/>
                <a:sym typeface="IBM Plex Sans Light"/>
              </a:rPr>
              <a:t>Northrop</a:t>
            </a:r>
            <a:r>
              <a:rPr lang="en-US" sz="2000" b="0" i="0" u="none" strike="noStrike" cap="none">
                <a:solidFill>
                  <a:srgbClr val="000000"/>
                </a:solidFill>
                <a:latin typeface="IBM Plex Sans Light"/>
                <a:ea typeface="IBM Plex Sans Light"/>
                <a:cs typeface="IBM Plex Sans Light"/>
                <a:sym typeface="IBM Plex Sans Light"/>
              </a:rPr>
              <a:t> Grumman</a:t>
            </a:r>
            <a:endParaRPr sz="2000" b="0" i="0" u="none" strike="noStrike" cap="none">
              <a:solidFill>
                <a:srgbClr val="000000"/>
              </a:solidFill>
              <a:latin typeface="Arial"/>
              <a:ea typeface="Arial"/>
              <a:cs typeface="Arial"/>
              <a:sym typeface="Arial"/>
            </a:endParaRPr>
          </a:p>
          <a:p>
            <a:pPr marL="283464" marR="0" lvl="0" indent="-270764" algn="l" rtl="0">
              <a:lnSpc>
                <a:spcPct val="100000"/>
              </a:lnSpc>
              <a:spcBef>
                <a:spcPts val="300"/>
              </a:spcBef>
              <a:spcAft>
                <a:spcPts val="0"/>
              </a:spcAft>
              <a:buClr>
                <a:srgbClr val="E7842E"/>
              </a:buClr>
              <a:buSzPts val="2000"/>
              <a:buFont typeface="Noto Sans Symbols"/>
              <a:buChar char="▪"/>
            </a:pPr>
            <a:r>
              <a:rPr lang="en-US" sz="2000" b="0" i="0" u="none" strike="noStrike" cap="none">
                <a:solidFill>
                  <a:srgbClr val="000000"/>
                </a:solidFill>
                <a:latin typeface="IBM Plex Sans Light"/>
                <a:ea typeface="IBM Plex Sans Light"/>
                <a:cs typeface="IBM Plex Sans Light"/>
                <a:sym typeface="IBM Plex Sans Light"/>
              </a:rPr>
              <a:t>Picatinny Arsenal</a:t>
            </a:r>
            <a:endParaRPr sz="2000" b="0" i="0" u="none" strike="noStrike" cap="none">
              <a:solidFill>
                <a:srgbClr val="000000"/>
              </a:solidFill>
              <a:latin typeface="Arial"/>
              <a:ea typeface="Arial"/>
              <a:cs typeface="Arial"/>
              <a:sym typeface="Arial"/>
            </a:endParaRPr>
          </a:p>
          <a:p>
            <a:pPr marL="283464" marR="0" lvl="0" indent="-270764" algn="l" rtl="0">
              <a:lnSpc>
                <a:spcPct val="100000"/>
              </a:lnSpc>
              <a:spcBef>
                <a:spcPts val="300"/>
              </a:spcBef>
              <a:spcAft>
                <a:spcPts val="0"/>
              </a:spcAft>
              <a:buClr>
                <a:srgbClr val="E7842E"/>
              </a:buClr>
              <a:buSzPts val="2000"/>
              <a:buFont typeface="Noto Sans Symbols"/>
              <a:buChar char="▪"/>
            </a:pPr>
            <a:r>
              <a:rPr lang="en-US" sz="2000" b="0" i="0" u="none" strike="noStrike" cap="none">
                <a:solidFill>
                  <a:srgbClr val="000000"/>
                </a:solidFill>
                <a:latin typeface="IBM Plex Sans Light"/>
                <a:ea typeface="IBM Plex Sans Light"/>
                <a:cs typeface="IBM Plex Sans Light"/>
                <a:sym typeface="IBM Plex Sans Light"/>
              </a:rPr>
              <a:t>AT&amp;T</a:t>
            </a:r>
            <a:endParaRPr sz="2000" b="0" i="0" u="none" strike="noStrike" cap="none">
              <a:solidFill>
                <a:srgbClr val="000000"/>
              </a:solidFill>
              <a:latin typeface="Arial"/>
              <a:ea typeface="Arial"/>
              <a:cs typeface="Arial"/>
              <a:sym typeface="Arial"/>
            </a:endParaRPr>
          </a:p>
          <a:p>
            <a:pPr marL="283464" marR="0" lvl="0" indent="-270764" algn="l" rtl="0">
              <a:lnSpc>
                <a:spcPct val="100000"/>
              </a:lnSpc>
              <a:spcBef>
                <a:spcPts val="300"/>
              </a:spcBef>
              <a:spcAft>
                <a:spcPts val="0"/>
              </a:spcAft>
              <a:buClr>
                <a:srgbClr val="E7842E"/>
              </a:buClr>
              <a:buSzPts val="2000"/>
              <a:buFont typeface="Noto Sans Symbols"/>
              <a:buChar char="▪"/>
            </a:pPr>
            <a:r>
              <a:rPr lang="en-US" sz="2000" b="0" i="0" u="none" strike="noStrike" cap="none">
                <a:solidFill>
                  <a:srgbClr val="000000"/>
                </a:solidFill>
                <a:latin typeface="IBM Plex Sans Light"/>
                <a:ea typeface="IBM Plex Sans Light"/>
                <a:cs typeface="IBM Plex Sans Light"/>
                <a:sym typeface="IBM Plex Sans Light"/>
              </a:rPr>
              <a:t>MTF Biologics</a:t>
            </a:r>
            <a:endParaRPr sz="2000" b="0" i="0" u="none" strike="noStrike" cap="none">
              <a:solidFill>
                <a:srgbClr val="000000"/>
              </a:solidFill>
              <a:latin typeface="Arial"/>
              <a:ea typeface="Arial"/>
              <a:cs typeface="Arial"/>
              <a:sym typeface="Arial"/>
            </a:endParaRPr>
          </a:p>
          <a:p>
            <a:pPr marL="283464" marR="0" lvl="0" indent="-270764" algn="l" rtl="0">
              <a:lnSpc>
                <a:spcPct val="100000"/>
              </a:lnSpc>
              <a:spcBef>
                <a:spcPts val="300"/>
              </a:spcBef>
              <a:spcAft>
                <a:spcPts val="0"/>
              </a:spcAft>
              <a:buClr>
                <a:srgbClr val="E7842E"/>
              </a:buClr>
              <a:buSzPts val="2000"/>
              <a:buFont typeface="Noto Sans Symbols"/>
              <a:buChar char="▪"/>
            </a:pPr>
            <a:r>
              <a:rPr lang="en-US" sz="2000" b="0" i="0" u="none" strike="noStrike" cap="none">
                <a:solidFill>
                  <a:srgbClr val="000000"/>
                </a:solidFill>
                <a:latin typeface="IBM Plex Sans Light"/>
                <a:ea typeface="IBM Plex Sans Light"/>
                <a:cs typeface="IBM Plex Sans Light"/>
                <a:sym typeface="IBM Plex Sans Light"/>
              </a:rPr>
              <a:t>Langan Inc.</a:t>
            </a:r>
            <a:endParaRPr sz="2000" b="0" i="0" u="none" strike="noStrike" cap="none">
              <a:solidFill>
                <a:srgbClr val="000000"/>
              </a:solidFill>
              <a:latin typeface="Arial"/>
              <a:ea typeface="Arial"/>
              <a:cs typeface="Arial"/>
              <a:sym typeface="Arial"/>
            </a:endParaRPr>
          </a:p>
          <a:p>
            <a:pPr marL="283464" marR="0" lvl="0" indent="-270764" algn="l" rtl="0">
              <a:lnSpc>
                <a:spcPct val="100000"/>
              </a:lnSpc>
              <a:spcBef>
                <a:spcPts val="300"/>
              </a:spcBef>
              <a:spcAft>
                <a:spcPts val="0"/>
              </a:spcAft>
              <a:buClr>
                <a:srgbClr val="E7842E"/>
              </a:buClr>
              <a:buSzPts val="2000"/>
              <a:buFont typeface="Noto Sans Symbols"/>
              <a:buChar char="▪"/>
            </a:pPr>
            <a:r>
              <a:rPr lang="en-US" sz="2000" b="0" i="0" u="none" strike="noStrike" cap="none">
                <a:solidFill>
                  <a:srgbClr val="000000"/>
                </a:solidFill>
                <a:latin typeface="IBM Plex Sans Light"/>
                <a:ea typeface="IBM Plex Sans Light"/>
                <a:cs typeface="IBM Plex Sans Light"/>
                <a:sym typeface="IBM Plex Sans Light"/>
              </a:rPr>
              <a:t>Thornton Tomasetti</a:t>
            </a:r>
            <a:endParaRPr sz="2000">
              <a:latin typeface="IBM Plex Sans Light"/>
              <a:ea typeface="IBM Plex Sans Light"/>
              <a:cs typeface="IBM Plex Sans Light"/>
              <a:sym typeface="IBM Plex Sans Light"/>
            </a:endParaRPr>
          </a:p>
          <a:p>
            <a:pPr marL="283464" marR="0" lvl="0" indent="-270764" algn="l" rtl="0">
              <a:lnSpc>
                <a:spcPct val="100000"/>
              </a:lnSpc>
              <a:spcBef>
                <a:spcPts val="300"/>
              </a:spcBef>
              <a:spcAft>
                <a:spcPts val="0"/>
              </a:spcAft>
              <a:buClr>
                <a:srgbClr val="E7842E"/>
              </a:buClr>
              <a:buSzPts val="2000"/>
              <a:buFont typeface="Noto Sans Symbols"/>
              <a:buChar char="▪"/>
            </a:pPr>
            <a:r>
              <a:rPr lang="en-US" sz="2000" b="0" i="0" u="none" strike="noStrike" cap="none">
                <a:solidFill>
                  <a:srgbClr val="000000"/>
                </a:solidFill>
                <a:latin typeface="IBM Plex Sans Light"/>
                <a:ea typeface="IBM Plex Sans Light"/>
                <a:cs typeface="IBM Plex Sans Light"/>
                <a:sym typeface="IBM Plex Sans Light"/>
              </a:rPr>
              <a:t>General Dynamics Mission Systems</a:t>
            </a:r>
            <a:endParaRPr sz="2000">
              <a:latin typeface="IBM Plex Sans Light"/>
              <a:ea typeface="IBM Plex Sans Light"/>
              <a:cs typeface="IBM Plex Sans Light"/>
              <a:sym typeface="IBM Plex Sans Light"/>
            </a:endParaRPr>
          </a:p>
          <a:p>
            <a:pPr marL="283464" marR="0" lvl="0" indent="-270764" algn="l" rtl="0">
              <a:lnSpc>
                <a:spcPct val="100000"/>
              </a:lnSpc>
              <a:spcBef>
                <a:spcPts val="300"/>
              </a:spcBef>
              <a:spcAft>
                <a:spcPts val="0"/>
              </a:spcAft>
              <a:buClr>
                <a:srgbClr val="E7842E"/>
              </a:buClr>
              <a:buSzPts val="2000"/>
              <a:buFont typeface="Noto Sans Symbols"/>
              <a:buChar char="▪"/>
            </a:pPr>
            <a:r>
              <a:rPr lang="en-US" sz="2000">
                <a:solidFill>
                  <a:schemeClr val="dk1"/>
                </a:solidFill>
                <a:latin typeface="IBM Plex Sans Light"/>
                <a:ea typeface="IBM Plex Sans Light"/>
                <a:cs typeface="IBM Plex Sans Light"/>
                <a:sym typeface="IBM Plex Sans Light"/>
              </a:rPr>
              <a:t>Sono-Tek</a:t>
            </a:r>
            <a:endParaRPr sz="2000">
              <a:latin typeface="IBM Plex Sans Light"/>
              <a:ea typeface="IBM Plex Sans Light"/>
              <a:cs typeface="IBM Plex Sans Light"/>
              <a:sym typeface="IBM Plex Sans 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Shape 311"/>
        <p:cNvGrpSpPr/>
        <p:nvPr/>
      </p:nvGrpSpPr>
      <p:grpSpPr>
        <a:xfrm>
          <a:off x="0" y="0"/>
          <a:ext cx="0" cy="0"/>
          <a:chOff x="0" y="0"/>
          <a:chExt cx="0" cy="0"/>
        </a:xfrm>
      </p:grpSpPr>
      <p:sp>
        <p:nvSpPr>
          <p:cNvPr id="312" name="Google Shape;312;g25bee6c2741_0_41"/>
          <p:cNvSpPr/>
          <p:nvPr/>
        </p:nvSpPr>
        <p:spPr>
          <a:xfrm>
            <a:off x="11353798" y="0"/>
            <a:ext cx="838200" cy="6855459"/>
          </a:xfrm>
          <a:custGeom>
            <a:avLst/>
            <a:gdLst/>
            <a:ahLst/>
            <a:cxnLst/>
            <a:rect l="l" t="t" r="r" b="b"/>
            <a:pathLst>
              <a:path w="838200" h="6855459" extrusionOk="0">
                <a:moveTo>
                  <a:pt x="838200" y="0"/>
                </a:moveTo>
                <a:lnTo>
                  <a:pt x="0" y="0"/>
                </a:lnTo>
                <a:lnTo>
                  <a:pt x="838200" y="6855402"/>
                </a:lnTo>
                <a:lnTo>
                  <a:pt x="838200" y="0"/>
                </a:lnTo>
                <a:close/>
              </a:path>
            </a:pathLst>
          </a:custGeom>
          <a:solidFill>
            <a:srgbClr val="F1F2F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313" name="Google Shape;313;g25bee6c2741_0_41"/>
          <p:cNvPicPr preferRelativeResize="0"/>
          <p:nvPr/>
        </p:nvPicPr>
        <p:blipFill rotWithShape="1">
          <a:blip r:embed="rId3">
            <a:alphaModFix/>
          </a:blip>
          <a:srcRect/>
          <a:stretch/>
        </p:blipFill>
        <p:spPr>
          <a:xfrm>
            <a:off x="298621" y="6394640"/>
            <a:ext cx="164757" cy="164719"/>
          </a:xfrm>
          <a:prstGeom prst="rect">
            <a:avLst/>
          </a:prstGeom>
          <a:noFill/>
          <a:ln>
            <a:noFill/>
          </a:ln>
        </p:spPr>
      </p:pic>
      <p:sp>
        <p:nvSpPr>
          <p:cNvPr id="314" name="Google Shape;314;g25bee6c2741_0_41"/>
          <p:cNvSpPr/>
          <p:nvPr/>
        </p:nvSpPr>
        <p:spPr>
          <a:xfrm>
            <a:off x="381000" y="0"/>
            <a:ext cx="0" cy="6258560"/>
          </a:xfrm>
          <a:custGeom>
            <a:avLst/>
            <a:gdLst/>
            <a:ahLst/>
            <a:cxnLst/>
            <a:rect l="l" t="t" r="r" b="b"/>
            <a:pathLst>
              <a:path w="120000" h="6258560" extrusionOk="0">
                <a:moveTo>
                  <a:pt x="0" y="6258267"/>
                </a:moveTo>
                <a:lnTo>
                  <a:pt x="0" y="0"/>
                </a:lnTo>
              </a:path>
            </a:pathLst>
          </a:custGeom>
          <a:noFill/>
          <a:ln w="9525" cap="flat" cmpd="sng">
            <a:solidFill>
              <a:srgbClr val="E4E5E6"/>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15" name="Google Shape;315;g25bee6c2741_0_41"/>
          <p:cNvSpPr/>
          <p:nvPr/>
        </p:nvSpPr>
        <p:spPr>
          <a:xfrm>
            <a:off x="11530614" y="6476999"/>
            <a:ext cx="140970" cy="0"/>
          </a:xfrm>
          <a:custGeom>
            <a:avLst/>
            <a:gdLst/>
            <a:ahLst/>
            <a:cxnLst/>
            <a:rect l="l" t="t" r="r" b="b"/>
            <a:pathLst>
              <a:path w="140970" h="120000" extrusionOk="0">
                <a:moveTo>
                  <a:pt x="0" y="0"/>
                </a:moveTo>
                <a:lnTo>
                  <a:pt x="140685" y="0"/>
                </a:lnTo>
              </a:path>
            </a:pathLst>
          </a:custGeom>
          <a:noFill/>
          <a:ln w="9525" cap="flat" cmpd="sng">
            <a:solidFill>
              <a:srgbClr val="E4E5E6"/>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16" name="Google Shape;316;g25bee6c2741_0_41"/>
          <p:cNvSpPr/>
          <p:nvPr/>
        </p:nvSpPr>
        <p:spPr>
          <a:xfrm>
            <a:off x="3162300" y="6476999"/>
            <a:ext cx="6955790" cy="0"/>
          </a:xfrm>
          <a:custGeom>
            <a:avLst/>
            <a:gdLst/>
            <a:ahLst/>
            <a:cxnLst/>
            <a:rect l="l" t="t" r="r" b="b"/>
            <a:pathLst>
              <a:path w="6955790" h="120000" extrusionOk="0">
                <a:moveTo>
                  <a:pt x="0" y="0"/>
                </a:moveTo>
                <a:lnTo>
                  <a:pt x="6955734" y="0"/>
                </a:lnTo>
              </a:path>
            </a:pathLst>
          </a:custGeom>
          <a:noFill/>
          <a:ln w="9525" cap="flat" cmpd="sng">
            <a:solidFill>
              <a:srgbClr val="E4E5E6"/>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317" name="Google Shape;317;g25bee6c2741_0_41"/>
          <p:cNvPicPr preferRelativeResize="0"/>
          <p:nvPr/>
        </p:nvPicPr>
        <p:blipFill rotWithShape="1">
          <a:blip r:embed="rId4">
            <a:alphaModFix/>
          </a:blip>
          <a:srcRect/>
          <a:stretch/>
        </p:blipFill>
        <p:spPr>
          <a:xfrm>
            <a:off x="1248860" y="6421786"/>
            <a:ext cx="1786439" cy="110458"/>
          </a:xfrm>
          <a:prstGeom prst="rect">
            <a:avLst/>
          </a:prstGeom>
          <a:noFill/>
          <a:ln>
            <a:noFill/>
          </a:ln>
        </p:spPr>
      </p:pic>
      <p:grpSp>
        <p:nvGrpSpPr>
          <p:cNvPr id="318" name="Google Shape;318;g25bee6c2741_0_41"/>
          <p:cNvGrpSpPr/>
          <p:nvPr/>
        </p:nvGrpSpPr>
        <p:grpSpPr>
          <a:xfrm>
            <a:off x="0" y="0"/>
            <a:ext cx="12192000" cy="6858000"/>
            <a:chOff x="0" y="0"/>
            <a:chExt cx="12192000" cy="6858000"/>
          </a:xfrm>
        </p:grpSpPr>
        <p:sp>
          <p:nvSpPr>
            <p:cNvPr id="319" name="Google Shape;319;g25bee6c2741_0_41"/>
            <p:cNvSpPr/>
            <p:nvPr/>
          </p:nvSpPr>
          <p:spPr>
            <a:xfrm>
              <a:off x="590378" y="6437191"/>
              <a:ext cx="584200" cy="80645"/>
            </a:xfrm>
            <a:custGeom>
              <a:avLst/>
              <a:gdLst/>
              <a:ahLst/>
              <a:cxnLst/>
              <a:rect l="l" t="t" r="r" b="b"/>
              <a:pathLst>
                <a:path w="584200" h="80645" extrusionOk="0">
                  <a:moveTo>
                    <a:pt x="13227" y="50749"/>
                  </a:moveTo>
                  <a:lnTo>
                    <a:pt x="0" y="50749"/>
                  </a:lnTo>
                  <a:lnTo>
                    <a:pt x="0" y="54940"/>
                  </a:lnTo>
                  <a:lnTo>
                    <a:pt x="24472" y="80251"/>
                  </a:lnTo>
                  <a:lnTo>
                    <a:pt x="34232" y="80251"/>
                  </a:lnTo>
                  <a:lnTo>
                    <a:pt x="58570" y="67233"/>
                  </a:lnTo>
                  <a:lnTo>
                    <a:pt x="27508" y="67233"/>
                  </a:lnTo>
                  <a:lnTo>
                    <a:pt x="25628" y="66928"/>
                  </a:lnTo>
                  <a:lnTo>
                    <a:pt x="13227" y="53720"/>
                  </a:lnTo>
                  <a:lnTo>
                    <a:pt x="13227" y="50749"/>
                  </a:lnTo>
                  <a:close/>
                </a:path>
                <a:path w="584200" h="80645" extrusionOk="0">
                  <a:moveTo>
                    <a:pt x="32315" y="0"/>
                  </a:moveTo>
                  <a:lnTo>
                    <a:pt x="27324" y="0"/>
                  </a:lnTo>
                  <a:lnTo>
                    <a:pt x="24021" y="450"/>
                  </a:lnTo>
                  <a:lnTo>
                    <a:pt x="3499" y="26244"/>
                  </a:lnTo>
                  <a:lnTo>
                    <a:pt x="4229" y="29349"/>
                  </a:lnTo>
                  <a:lnTo>
                    <a:pt x="29394" y="44354"/>
                  </a:lnTo>
                  <a:lnTo>
                    <a:pt x="33839" y="45523"/>
                  </a:lnTo>
                  <a:lnTo>
                    <a:pt x="47498" y="54768"/>
                  </a:lnTo>
                  <a:lnTo>
                    <a:pt x="47431" y="58826"/>
                  </a:lnTo>
                  <a:lnTo>
                    <a:pt x="32061" y="67233"/>
                  </a:lnTo>
                  <a:lnTo>
                    <a:pt x="58570" y="67233"/>
                  </a:lnTo>
                  <a:lnTo>
                    <a:pt x="60623" y="63277"/>
                  </a:lnTo>
                  <a:lnTo>
                    <a:pt x="61300" y="60344"/>
                  </a:lnTo>
                  <a:lnTo>
                    <a:pt x="61379" y="51981"/>
                  </a:lnTo>
                  <a:lnTo>
                    <a:pt x="60528" y="48386"/>
                  </a:lnTo>
                  <a:lnTo>
                    <a:pt x="31013" y="31483"/>
                  </a:lnTo>
                  <a:lnTo>
                    <a:pt x="28943" y="30956"/>
                  </a:lnTo>
                  <a:lnTo>
                    <a:pt x="16802" y="23571"/>
                  </a:lnTo>
                  <a:lnTo>
                    <a:pt x="16802" y="20897"/>
                  </a:lnTo>
                  <a:lnTo>
                    <a:pt x="28378" y="13004"/>
                  </a:lnTo>
                  <a:lnTo>
                    <a:pt x="57853" y="13004"/>
                  </a:lnTo>
                  <a:lnTo>
                    <a:pt x="56661" y="10839"/>
                  </a:lnTo>
                  <a:lnTo>
                    <a:pt x="34245" y="88"/>
                  </a:lnTo>
                  <a:lnTo>
                    <a:pt x="32315" y="0"/>
                  </a:lnTo>
                  <a:close/>
                </a:path>
                <a:path w="584200" h="80645" extrusionOk="0">
                  <a:moveTo>
                    <a:pt x="57853" y="13004"/>
                  </a:moveTo>
                  <a:lnTo>
                    <a:pt x="31921" y="13004"/>
                  </a:lnTo>
                  <a:lnTo>
                    <a:pt x="33705" y="13169"/>
                  </a:lnTo>
                  <a:lnTo>
                    <a:pt x="37534" y="13823"/>
                  </a:lnTo>
                  <a:lnTo>
                    <a:pt x="47174" y="26244"/>
                  </a:lnTo>
                  <a:lnTo>
                    <a:pt x="60509" y="26244"/>
                  </a:lnTo>
                  <a:lnTo>
                    <a:pt x="60509" y="22263"/>
                  </a:lnTo>
                  <a:lnTo>
                    <a:pt x="60001" y="18872"/>
                  </a:lnTo>
                  <a:lnTo>
                    <a:pt x="57944" y="13169"/>
                  </a:lnTo>
                  <a:lnTo>
                    <a:pt x="57853" y="13004"/>
                  </a:lnTo>
                  <a:close/>
                </a:path>
                <a:path w="584200" h="80645" extrusionOk="0">
                  <a:moveTo>
                    <a:pt x="122002" y="14427"/>
                  </a:moveTo>
                  <a:lnTo>
                    <a:pt x="108985" y="14427"/>
                  </a:lnTo>
                  <a:lnTo>
                    <a:pt x="108985" y="78943"/>
                  </a:lnTo>
                  <a:lnTo>
                    <a:pt x="122002" y="78943"/>
                  </a:lnTo>
                  <a:lnTo>
                    <a:pt x="122002" y="14427"/>
                  </a:lnTo>
                  <a:close/>
                </a:path>
                <a:path w="584200" h="80645" extrusionOk="0">
                  <a:moveTo>
                    <a:pt x="145967" y="1409"/>
                  </a:moveTo>
                  <a:lnTo>
                    <a:pt x="85128" y="1409"/>
                  </a:lnTo>
                  <a:lnTo>
                    <a:pt x="85128" y="14427"/>
                  </a:lnTo>
                  <a:lnTo>
                    <a:pt x="145967" y="14427"/>
                  </a:lnTo>
                  <a:lnTo>
                    <a:pt x="145967" y="1409"/>
                  </a:lnTo>
                  <a:close/>
                </a:path>
                <a:path w="584200" h="80645" extrusionOk="0">
                  <a:moveTo>
                    <a:pt x="229577" y="1409"/>
                  </a:moveTo>
                  <a:lnTo>
                    <a:pt x="171227" y="1409"/>
                  </a:lnTo>
                  <a:lnTo>
                    <a:pt x="171227" y="78943"/>
                  </a:lnTo>
                  <a:lnTo>
                    <a:pt x="229685" y="78943"/>
                  </a:lnTo>
                  <a:lnTo>
                    <a:pt x="229685" y="65932"/>
                  </a:lnTo>
                  <a:lnTo>
                    <a:pt x="184467" y="65932"/>
                  </a:lnTo>
                  <a:lnTo>
                    <a:pt x="184467" y="44564"/>
                  </a:lnTo>
                  <a:lnTo>
                    <a:pt x="226980" y="44564"/>
                  </a:lnTo>
                  <a:lnTo>
                    <a:pt x="226980" y="31229"/>
                  </a:lnTo>
                  <a:lnTo>
                    <a:pt x="184467" y="31229"/>
                  </a:lnTo>
                  <a:lnTo>
                    <a:pt x="184467" y="14427"/>
                  </a:lnTo>
                  <a:lnTo>
                    <a:pt x="229577" y="14427"/>
                  </a:lnTo>
                  <a:lnTo>
                    <a:pt x="229577" y="1409"/>
                  </a:lnTo>
                  <a:close/>
                </a:path>
                <a:path w="584200" h="80645" extrusionOk="0">
                  <a:moveTo>
                    <a:pt x="266560" y="1409"/>
                  </a:moveTo>
                  <a:lnTo>
                    <a:pt x="251485" y="1409"/>
                  </a:lnTo>
                  <a:lnTo>
                    <a:pt x="277615" y="78943"/>
                  </a:lnTo>
                  <a:lnTo>
                    <a:pt x="295624" y="78943"/>
                  </a:lnTo>
                  <a:lnTo>
                    <a:pt x="300234" y="65493"/>
                  </a:lnTo>
                  <a:lnTo>
                    <a:pt x="286950" y="65493"/>
                  </a:lnTo>
                  <a:lnTo>
                    <a:pt x="266560" y="1409"/>
                  </a:lnTo>
                  <a:close/>
                </a:path>
                <a:path w="584200" h="80645" extrusionOk="0">
                  <a:moveTo>
                    <a:pt x="322198" y="1409"/>
                  </a:moveTo>
                  <a:lnTo>
                    <a:pt x="307549" y="1409"/>
                  </a:lnTo>
                  <a:lnTo>
                    <a:pt x="286950" y="65493"/>
                  </a:lnTo>
                  <a:lnTo>
                    <a:pt x="300234" y="65493"/>
                  </a:lnTo>
                  <a:lnTo>
                    <a:pt x="322198" y="1409"/>
                  </a:lnTo>
                  <a:close/>
                </a:path>
                <a:path w="584200" h="80645" extrusionOk="0">
                  <a:moveTo>
                    <a:pt x="403529" y="1409"/>
                  </a:moveTo>
                  <a:lnTo>
                    <a:pt x="345186" y="1409"/>
                  </a:lnTo>
                  <a:lnTo>
                    <a:pt x="345186" y="78943"/>
                  </a:lnTo>
                  <a:lnTo>
                    <a:pt x="403637" y="78943"/>
                  </a:lnTo>
                  <a:lnTo>
                    <a:pt x="403637" y="65932"/>
                  </a:lnTo>
                  <a:lnTo>
                    <a:pt x="358413" y="65932"/>
                  </a:lnTo>
                  <a:lnTo>
                    <a:pt x="358413" y="44564"/>
                  </a:lnTo>
                  <a:lnTo>
                    <a:pt x="400926" y="44564"/>
                  </a:lnTo>
                  <a:lnTo>
                    <a:pt x="400926" y="31229"/>
                  </a:lnTo>
                  <a:lnTo>
                    <a:pt x="358413" y="31229"/>
                  </a:lnTo>
                  <a:lnTo>
                    <a:pt x="358413" y="14427"/>
                  </a:lnTo>
                  <a:lnTo>
                    <a:pt x="403529" y="14427"/>
                  </a:lnTo>
                  <a:lnTo>
                    <a:pt x="403529" y="1409"/>
                  </a:lnTo>
                  <a:close/>
                </a:path>
                <a:path w="584200" h="80645" extrusionOk="0">
                  <a:moveTo>
                    <a:pt x="443439" y="1409"/>
                  </a:moveTo>
                  <a:lnTo>
                    <a:pt x="431825" y="1409"/>
                  </a:lnTo>
                  <a:lnTo>
                    <a:pt x="431825" y="78943"/>
                  </a:lnTo>
                  <a:lnTo>
                    <a:pt x="444303" y="78943"/>
                  </a:lnTo>
                  <a:lnTo>
                    <a:pt x="444303" y="26568"/>
                  </a:lnTo>
                  <a:lnTo>
                    <a:pt x="461304" y="26568"/>
                  </a:lnTo>
                  <a:lnTo>
                    <a:pt x="443439" y="1409"/>
                  </a:lnTo>
                  <a:close/>
                </a:path>
                <a:path w="584200" h="80645" extrusionOk="0">
                  <a:moveTo>
                    <a:pt x="461304" y="26568"/>
                  </a:moveTo>
                  <a:lnTo>
                    <a:pt x="444303" y="26568"/>
                  </a:lnTo>
                  <a:lnTo>
                    <a:pt x="481933" y="78943"/>
                  </a:lnTo>
                  <a:lnTo>
                    <a:pt x="493648" y="78943"/>
                  </a:lnTo>
                  <a:lnTo>
                    <a:pt x="493648" y="54546"/>
                  </a:lnTo>
                  <a:lnTo>
                    <a:pt x="481171" y="54546"/>
                  </a:lnTo>
                  <a:lnTo>
                    <a:pt x="461304" y="26568"/>
                  </a:lnTo>
                  <a:close/>
                </a:path>
                <a:path w="584200" h="80645" extrusionOk="0">
                  <a:moveTo>
                    <a:pt x="493648" y="1409"/>
                  </a:moveTo>
                  <a:lnTo>
                    <a:pt x="481171" y="1409"/>
                  </a:lnTo>
                  <a:lnTo>
                    <a:pt x="481171" y="54546"/>
                  </a:lnTo>
                  <a:lnTo>
                    <a:pt x="493648" y="54546"/>
                  </a:lnTo>
                  <a:lnTo>
                    <a:pt x="493648" y="1409"/>
                  </a:lnTo>
                  <a:close/>
                </a:path>
                <a:path w="584200" h="80645" extrusionOk="0">
                  <a:moveTo>
                    <a:pt x="535831" y="50749"/>
                  </a:moveTo>
                  <a:lnTo>
                    <a:pt x="522598" y="50749"/>
                  </a:lnTo>
                  <a:lnTo>
                    <a:pt x="522598" y="54940"/>
                  </a:lnTo>
                  <a:lnTo>
                    <a:pt x="547077" y="80251"/>
                  </a:lnTo>
                  <a:lnTo>
                    <a:pt x="556831" y="80251"/>
                  </a:lnTo>
                  <a:lnTo>
                    <a:pt x="581168" y="67233"/>
                  </a:lnTo>
                  <a:lnTo>
                    <a:pt x="550113" y="67233"/>
                  </a:lnTo>
                  <a:lnTo>
                    <a:pt x="548233" y="66928"/>
                  </a:lnTo>
                  <a:lnTo>
                    <a:pt x="535831" y="53720"/>
                  </a:lnTo>
                  <a:lnTo>
                    <a:pt x="535831" y="50749"/>
                  </a:lnTo>
                  <a:close/>
                </a:path>
                <a:path w="584200" h="80645" extrusionOk="0">
                  <a:moveTo>
                    <a:pt x="554920" y="0"/>
                  </a:moveTo>
                  <a:lnTo>
                    <a:pt x="549935" y="0"/>
                  </a:lnTo>
                  <a:lnTo>
                    <a:pt x="546619" y="450"/>
                  </a:lnTo>
                  <a:lnTo>
                    <a:pt x="526098" y="26244"/>
                  </a:lnTo>
                  <a:lnTo>
                    <a:pt x="526821" y="29349"/>
                  </a:lnTo>
                  <a:lnTo>
                    <a:pt x="551992" y="44354"/>
                  </a:lnTo>
                  <a:lnTo>
                    <a:pt x="556437" y="45523"/>
                  </a:lnTo>
                  <a:lnTo>
                    <a:pt x="570102" y="54768"/>
                  </a:lnTo>
                  <a:lnTo>
                    <a:pt x="570035" y="58826"/>
                  </a:lnTo>
                  <a:lnTo>
                    <a:pt x="569639" y="60204"/>
                  </a:lnTo>
                  <a:lnTo>
                    <a:pt x="567835" y="62877"/>
                  </a:lnTo>
                  <a:lnTo>
                    <a:pt x="566597" y="63969"/>
                  </a:lnTo>
                  <a:lnTo>
                    <a:pt x="564997" y="64789"/>
                  </a:lnTo>
                  <a:lnTo>
                    <a:pt x="563416" y="65627"/>
                  </a:lnTo>
                  <a:lnTo>
                    <a:pt x="561511" y="66243"/>
                  </a:lnTo>
                  <a:lnTo>
                    <a:pt x="557110" y="67036"/>
                  </a:lnTo>
                  <a:lnTo>
                    <a:pt x="554666" y="67233"/>
                  </a:lnTo>
                  <a:lnTo>
                    <a:pt x="581168" y="67233"/>
                  </a:lnTo>
                  <a:lnTo>
                    <a:pt x="583221" y="63277"/>
                  </a:lnTo>
                  <a:lnTo>
                    <a:pt x="583904" y="60344"/>
                  </a:lnTo>
                  <a:lnTo>
                    <a:pt x="583983" y="51981"/>
                  </a:lnTo>
                  <a:lnTo>
                    <a:pt x="583133" y="48386"/>
                  </a:lnTo>
                  <a:lnTo>
                    <a:pt x="553618" y="31483"/>
                  </a:lnTo>
                  <a:lnTo>
                    <a:pt x="551541" y="30956"/>
                  </a:lnTo>
                  <a:lnTo>
                    <a:pt x="539413" y="23571"/>
                  </a:lnTo>
                  <a:lnTo>
                    <a:pt x="539413" y="20897"/>
                  </a:lnTo>
                  <a:lnTo>
                    <a:pt x="550983" y="13004"/>
                  </a:lnTo>
                  <a:lnTo>
                    <a:pt x="580457" y="13004"/>
                  </a:lnTo>
                  <a:lnTo>
                    <a:pt x="579259" y="10839"/>
                  </a:lnTo>
                  <a:lnTo>
                    <a:pt x="556856" y="88"/>
                  </a:lnTo>
                  <a:lnTo>
                    <a:pt x="554920" y="0"/>
                  </a:lnTo>
                  <a:close/>
                </a:path>
                <a:path w="584200" h="80645" extrusionOk="0">
                  <a:moveTo>
                    <a:pt x="580457" y="13004"/>
                  </a:moveTo>
                  <a:lnTo>
                    <a:pt x="554519" y="13004"/>
                  </a:lnTo>
                  <a:lnTo>
                    <a:pt x="556304" y="13169"/>
                  </a:lnTo>
                  <a:lnTo>
                    <a:pt x="560139" y="13823"/>
                  </a:lnTo>
                  <a:lnTo>
                    <a:pt x="569779" y="26244"/>
                  </a:lnTo>
                  <a:lnTo>
                    <a:pt x="583114" y="26244"/>
                  </a:lnTo>
                  <a:lnTo>
                    <a:pt x="583114" y="22263"/>
                  </a:lnTo>
                  <a:lnTo>
                    <a:pt x="582606" y="18872"/>
                  </a:lnTo>
                  <a:lnTo>
                    <a:pt x="580548" y="13169"/>
                  </a:lnTo>
                  <a:lnTo>
                    <a:pt x="580457" y="13004"/>
                  </a:lnTo>
                  <a:close/>
                </a:path>
              </a:pathLst>
            </a:custGeom>
            <a:solidFill>
              <a:srgbClr val="A32638"/>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320" name="Google Shape;320;g25bee6c2741_0_41"/>
            <p:cNvPicPr preferRelativeResize="0"/>
            <p:nvPr/>
          </p:nvPicPr>
          <p:blipFill rotWithShape="1">
            <a:blip r:embed="rId5">
              <a:alphaModFix/>
            </a:blip>
            <a:srcRect/>
            <a:stretch/>
          </p:blipFill>
          <p:spPr>
            <a:xfrm>
              <a:off x="0" y="0"/>
              <a:ext cx="12192000" cy="6858000"/>
            </a:xfrm>
            <a:prstGeom prst="rect">
              <a:avLst/>
            </a:prstGeom>
            <a:noFill/>
            <a:ln>
              <a:noFill/>
            </a:ln>
          </p:spPr>
        </p:pic>
      </p:grpSp>
      <p:sp>
        <p:nvSpPr>
          <p:cNvPr id="321" name="Google Shape;321;g25bee6c2741_0_41"/>
          <p:cNvSpPr/>
          <p:nvPr/>
        </p:nvSpPr>
        <p:spPr>
          <a:xfrm>
            <a:off x="10118034" y="6342032"/>
            <a:ext cx="1412875" cy="246379"/>
          </a:xfrm>
          <a:custGeom>
            <a:avLst/>
            <a:gdLst/>
            <a:ahLst/>
            <a:cxnLst/>
            <a:rect l="l" t="t" r="r" b="b"/>
            <a:pathLst>
              <a:path w="1412875" h="246379" extrusionOk="0">
                <a:moveTo>
                  <a:pt x="1412580" y="0"/>
                </a:moveTo>
                <a:lnTo>
                  <a:pt x="0" y="0"/>
                </a:lnTo>
                <a:lnTo>
                  <a:pt x="0" y="246220"/>
                </a:lnTo>
                <a:lnTo>
                  <a:pt x="1412580" y="246220"/>
                </a:lnTo>
                <a:lnTo>
                  <a:pt x="1412580" y="0"/>
                </a:lnTo>
                <a:close/>
              </a:path>
            </a:pathLst>
          </a:custGeom>
          <a:solidFill>
            <a:srgbClr val="A32537"/>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22" name="Google Shape;322;g25bee6c2741_0_41"/>
          <p:cNvSpPr txBox="1"/>
          <p:nvPr/>
        </p:nvSpPr>
        <p:spPr>
          <a:xfrm>
            <a:off x="1379855" y="2655872"/>
            <a:ext cx="10095300" cy="1013400"/>
          </a:xfrm>
          <a:prstGeom prst="rect">
            <a:avLst/>
          </a:prstGeom>
          <a:noFill/>
          <a:ln>
            <a:noFill/>
          </a:ln>
        </p:spPr>
        <p:txBody>
          <a:bodyPr spcFirstLastPara="1" wrap="square" lIns="0" tIns="12700" rIns="0" bIns="0" anchor="t" anchorCtr="0">
            <a:spAutoFit/>
          </a:bodyPr>
          <a:lstStyle/>
          <a:p>
            <a:pPr marL="0" marR="5080" lvl="0" indent="0" algn="ctr" rtl="0">
              <a:lnSpc>
                <a:spcPct val="113796"/>
              </a:lnSpc>
              <a:spcBef>
                <a:spcPts val="100"/>
              </a:spcBef>
              <a:spcAft>
                <a:spcPts val="0"/>
              </a:spcAft>
              <a:buClr>
                <a:srgbClr val="000000"/>
              </a:buClr>
              <a:buSzPts val="5400"/>
              <a:buFont typeface="Arial"/>
              <a:buNone/>
            </a:pPr>
            <a:r>
              <a:rPr lang="en-US" sz="6500" b="1" i="0" u="none" strike="noStrike" cap="none">
                <a:solidFill>
                  <a:srgbClr val="FFFFFF"/>
                </a:solidFill>
                <a:latin typeface="Saira Condensed"/>
                <a:ea typeface="Saira Condensed"/>
                <a:cs typeface="Saira Condensed"/>
                <a:sym typeface="Saira Condensed"/>
              </a:rPr>
              <a:t>Undergraduate Studies</a:t>
            </a:r>
            <a:r>
              <a:rPr lang="en-US" sz="6500" b="1" i="0" u="none" strike="noStrike" cap="none">
                <a:solidFill>
                  <a:srgbClr val="FFFFFF"/>
                </a:solidFill>
                <a:latin typeface="Saira Condensed Light"/>
                <a:ea typeface="Saira Condensed Light"/>
                <a:cs typeface="Saira Condensed Light"/>
                <a:sym typeface="Saira Condensed Light"/>
              </a:rPr>
              <a:t> </a:t>
            </a:r>
            <a:endParaRPr sz="6500" b="1" i="0" u="none" strike="noStrike" cap="none">
              <a:solidFill>
                <a:srgbClr val="000000"/>
              </a:solidFill>
              <a:latin typeface="Saira Condensed Light"/>
              <a:ea typeface="Saira Condensed Light"/>
              <a:cs typeface="Saira Condensed Light"/>
              <a:sym typeface="Saira Condensed 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9"/>
        <p:cNvGrpSpPr/>
        <p:nvPr/>
      </p:nvGrpSpPr>
      <p:grpSpPr>
        <a:xfrm>
          <a:off x="0" y="0"/>
          <a:ext cx="0" cy="0"/>
          <a:chOff x="0" y="0"/>
          <a:chExt cx="0" cy="0"/>
        </a:xfrm>
      </p:grpSpPr>
      <p:pic>
        <p:nvPicPr>
          <p:cNvPr id="90" name="Google Shape;90;g25fd553344c_0_62"/>
          <p:cNvPicPr preferRelativeResize="0"/>
          <p:nvPr/>
        </p:nvPicPr>
        <p:blipFill rotWithShape="1">
          <a:blip r:embed="rId4">
            <a:alphaModFix/>
          </a:blip>
          <a:srcRect/>
          <a:stretch/>
        </p:blipFill>
        <p:spPr>
          <a:xfrm>
            <a:off x="0" y="0"/>
            <a:ext cx="12191990" cy="6858000"/>
          </a:xfrm>
          <a:prstGeom prst="rect">
            <a:avLst/>
          </a:prstGeom>
          <a:noFill/>
          <a:ln>
            <a:noFill/>
          </a:ln>
        </p:spPr>
      </p:pic>
      <p:pic>
        <p:nvPicPr>
          <p:cNvPr id="91" name="Google Shape;91;g25fd553344c_0_62" descr="Stevens Institute of Technology is home to people with a passion for learning and research. &#10;&#10;At the Charles V. Schaefer, Jr. School of Engineering and Science, we leverage our 150-year history of technological innovation and scientific discovery to pioneer promising solutions to some of the world’s most pressing problems, like deepening our understanding of the universe, speeding up processes that improve access to education and healthcare, and creating new and sustainable forms of energy.  &#10;&#10;Our flagship school provides a complete STEM experience for our undergraduate and graduate students in more than 50 academic programs across nine departments. Our dynamic curricula blend fundamental knowledge and training with practical application through numerous hands-on experiential learning opportunities. This multidisciplinary, design-based approach fosters entrepreneurial thinking, a spirit of teamwork and problem-solving skills — and it propels our graduates on to success in careers and in life.  &#10;&#10;This is accomplished through collaboration — with faculty conducting high-impact research in areas from AI and quantum technologies to coastal resilience and sustainability and with industry partners, who work with our students and faculty to solve real-world problems and turn concepts into reality. &#10;&#10;The School of Engineering and Science is home to eight state-of-the-art research centers including the Center for Healthcare Innovation, Center for Quantum Science and Engineering, Maritime Security Center and the Stevens Institute for Artificial Intelligence — all operating at the nexus of science and engineering.  &#10;&#10;We are located just across the Hudson River from New York City, which translates to powerful and abundant opportunities for co-ops, internships and careers. &#10;&#10;Our distinguished faculty, leading-edge research facilities and premiere location place the next generation of technology leaders at the epicenter of innovation, in a collaborative atmosphere — and poised to confront the evolving challenges of a technology-driven world. &#10;&#10;We are inspired by humanity and powered by technology." title="The Charles V. Schaefer, Jr. School of Engineering and Science at Stevens">
            <a:hlinkClick r:id="rId5"/>
          </p:cNvPr>
          <p:cNvPicPr preferRelativeResize="0"/>
          <p:nvPr/>
        </p:nvPicPr>
        <p:blipFill>
          <a:blip r:embed="rId6">
            <a:alphaModFix/>
          </a:blip>
          <a:stretch>
            <a:fillRect/>
          </a:stretch>
        </p:blipFill>
        <p:spPr>
          <a:xfrm>
            <a:off x="0" y="0"/>
            <a:ext cx="12192000" cy="6858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10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13"/>
          <p:cNvSpPr txBox="1">
            <a:spLocks noGrp="1"/>
          </p:cNvSpPr>
          <p:nvPr>
            <p:ph type="title"/>
          </p:nvPr>
        </p:nvSpPr>
        <p:spPr>
          <a:xfrm>
            <a:off x="725099" y="283971"/>
            <a:ext cx="100266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19 Undergraduate Programs</a:t>
            </a:r>
            <a:endParaRPr sz="5500"/>
          </a:p>
        </p:txBody>
      </p:sp>
      <p:sp>
        <p:nvSpPr>
          <p:cNvPr id="328" name="Google Shape;328;p13"/>
          <p:cNvSpPr txBox="1"/>
          <p:nvPr/>
        </p:nvSpPr>
        <p:spPr>
          <a:xfrm>
            <a:off x="725099" y="2049253"/>
            <a:ext cx="5370900" cy="3858300"/>
          </a:xfrm>
          <a:prstGeom prst="rect">
            <a:avLst/>
          </a:prstGeom>
          <a:noFill/>
          <a:ln>
            <a:noFill/>
          </a:ln>
        </p:spPr>
        <p:txBody>
          <a:bodyPr spcFirstLastPara="1" wrap="square" lIns="0" tIns="0" rIns="0" bIns="0" anchor="t" anchorCtr="0">
            <a:spAutoFit/>
          </a:bodyPr>
          <a:lstStyle/>
          <a:p>
            <a:pPr marL="298450" lvl="0" indent="-241300" algn="l" rtl="0">
              <a:spcBef>
                <a:spcPts val="0"/>
              </a:spcBef>
              <a:spcAft>
                <a:spcPts val="0"/>
              </a:spcAft>
              <a:buClr>
                <a:srgbClr val="E7842E"/>
              </a:buClr>
              <a:buSzPts val="1900"/>
              <a:buFont typeface="Noto Sans Symbols"/>
              <a:buChar char="▪"/>
            </a:pPr>
            <a:r>
              <a:rPr lang="en-US" sz="1900">
                <a:latin typeface="IBM Plex Sans Light"/>
                <a:ea typeface="IBM Plex Sans Light"/>
                <a:cs typeface="IBM Plex Sans Light"/>
                <a:sym typeface="IBM Plex Sans Light"/>
              </a:rPr>
              <a:t>Biomedical Engineering</a:t>
            </a:r>
            <a:endParaRPr sz="1900">
              <a:latin typeface="IBM Plex Sans Light"/>
              <a:ea typeface="IBM Plex Sans Light"/>
              <a:cs typeface="IBM Plex Sans Light"/>
              <a:sym typeface="IBM Plex Sans Light"/>
            </a:endParaRPr>
          </a:p>
          <a:p>
            <a:pPr marL="298450" lvl="0" indent="-241300" algn="l" rtl="0">
              <a:spcBef>
                <a:spcPts val="500"/>
              </a:spcBef>
              <a:spcAft>
                <a:spcPts val="0"/>
              </a:spcAft>
              <a:buClr>
                <a:srgbClr val="E7842E"/>
              </a:buClr>
              <a:buSzPts val="1900"/>
              <a:buFont typeface="Noto Sans Symbols"/>
              <a:buChar char="▪"/>
            </a:pPr>
            <a:r>
              <a:rPr lang="en-US" sz="1900">
                <a:latin typeface="IBM Plex Sans Light"/>
                <a:ea typeface="IBM Plex Sans Light"/>
                <a:cs typeface="IBM Plex Sans Light"/>
                <a:sym typeface="IBM Plex Sans Light"/>
              </a:rPr>
              <a:t>Chemical Engineering</a:t>
            </a:r>
            <a:endParaRPr sz="1900">
              <a:latin typeface="IBM Plex Sans Light"/>
              <a:ea typeface="IBM Plex Sans Light"/>
              <a:cs typeface="IBM Plex Sans Light"/>
              <a:sym typeface="IBM Plex Sans Light"/>
            </a:endParaRPr>
          </a:p>
          <a:p>
            <a:pPr marL="298450" lvl="0" indent="-241300" algn="l" rtl="0">
              <a:spcBef>
                <a:spcPts val="500"/>
              </a:spcBef>
              <a:spcAft>
                <a:spcPts val="0"/>
              </a:spcAft>
              <a:buClr>
                <a:srgbClr val="E7842E"/>
              </a:buClr>
              <a:buSzPts val="1900"/>
              <a:buFont typeface="Noto Sans Symbols"/>
              <a:buChar char="▪"/>
            </a:pPr>
            <a:r>
              <a:rPr lang="en-US" sz="1900">
                <a:latin typeface="IBM Plex Sans Light"/>
                <a:ea typeface="IBM Plex Sans Light"/>
                <a:cs typeface="IBM Plex Sans Light"/>
                <a:sym typeface="IBM Plex Sans Light"/>
              </a:rPr>
              <a:t>Civil Engineering</a:t>
            </a:r>
            <a:endParaRPr sz="1900">
              <a:latin typeface="IBM Plex Sans Light"/>
              <a:ea typeface="IBM Plex Sans Light"/>
              <a:cs typeface="IBM Plex Sans Light"/>
              <a:sym typeface="IBM Plex Sans Light"/>
            </a:endParaRPr>
          </a:p>
          <a:p>
            <a:pPr marL="298450" lvl="0" indent="-241300" algn="l" rtl="0">
              <a:spcBef>
                <a:spcPts val="500"/>
              </a:spcBef>
              <a:spcAft>
                <a:spcPts val="0"/>
              </a:spcAft>
              <a:buClr>
                <a:srgbClr val="E7842E"/>
              </a:buClr>
              <a:buSzPts val="1900"/>
              <a:buFont typeface="Noto Sans Symbols"/>
              <a:buChar char="▪"/>
            </a:pPr>
            <a:r>
              <a:rPr lang="en-US" sz="1900">
                <a:latin typeface="IBM Plex Sans Light"/>
                <a:ea typeface="IBM Plex Sans Light"/>
                <a:cs typeface="IBM Plex Sans Light"/>
                <a:sym typeface="IBM Plex Sans Light"/>
              </a:rPr>
              <a:t>Computer Engineering</a:t>
            </a:r>
            <a:endParaRPr sz="1900">
              <a:latin typeface="IBM Plex Sans Light"/>
              <a:ea typeface="IBM Plex Sans Light"/>
              <a:cs typeface="IBM Plex Sans Light"/>
              <a:sym typeface="IBM Plex Sans Light"/>
            </a:endParaRPr>
          </a:p>
          <a:p>
            <a:pPr marL="298450" lvl="0" indent="-241300" algn="l" rtl="0">
              <a:spcBef>
                <a:spcPts val="500"/>
              </a:spcBef>
              <a:spcAft>
                <a:spcPts val="0"/>
              </a:spcAft>
              <a:buClr>
                <a:srgbClr val="E7842E"/>
              </a:buClr>
              <a:buSzPts val="1900"/>
              <a:buFont typeface="Noto Sans Symbols"/>
              <a:buChar char="▪"/>
            </a:pPr>
            <a:r>
              <a:rPr lang="en-US" sz="1900">
                <a:latin typeface="IBM Plex Sans Light"/>
                <a:ea typeface="IBM Plex Sans Light"/>
                <a:cs typeface="IBM Plex Sans Light"/>
                <a:sym typeface="IBM Plex Sans Light"/>
              </a:rPr>
              <a:t>Electrical Engineering</a:t>
            </a:r>
            <a:endParaRPr sz="1900">
              <a:latin typeface="IBM Plex Sans Light"/>
              <a:ea typeface="IBM Plex Sans Light"/>
              <a:cs typeface="IBM Plex Sans Light"/>
              <a:sym typeface="IBM Plex Sans Light"/>
            </a:endParaRPr>
          </a:p>
          <a:p>
            <a:pPr marL="298450" lvl="0" indent="-241300" algn="l" rtl="0">
              <a:spcBef>
                <a:spcPts val="500"/>
              </a:spcBef>
              <a:spcAft>
                <a:spcPts val="0"/>
              </a:spcAft>
              <a:buClr>
                <a:srgbClr val="E7842E"/>
              </a:buClr>
              <a:buSzPts val="1900"/>
              <a:buFont typeface="Noto Sans Symbols"/>
              <a:buChar char="▪"/>
            </a:pPr>
            <a:r>
              <a:rPr lang="en-US" sz="1900">
                <a:solidFill>
                  <a:srgbClr val="000000"/>
                </a:solidFill>
                <a:latin typeface="IBM Plex Sans Light"/>
                <a:ea typeface="IBM Plex Sans Light"/>
                <a:cs typeface="IBM Plex Sans Light"/>
                <a:sym typeface="IBM Plex Sans Light"/>
              </a:rPr>
              <a:t>Engineering Management</a:t>
            </a:r>
            <a:endParaRPr sz="1900">
              <a:latin typeface="IBM Plex Sans Light"/>
              <a:ea typeface="IBM Plex Sans Light"/>
              <a:cs typeface="IBM Plex Sans Light"/>
              <a:sym typeface="IBM Plex Sans Light"/>
            </a:endParaRPr>
          </a:p>
          <a:p>
            <a:pPr marL="298450" lvl="0" indent="-241300" algn="l" rtl="0">
              <a:spcBef>
                <a:spcPts val="500"/>
              </a:spcBef>
              <a:spcAft>
                <a:spcPts val="0"/>
              </a:spcAft>
              <a:buClr>
                <a:srgbClr val="E7842E"/>
              </a:buClr>
              <a:buSzPts val="1900"/>
              <a:buFont typeface="Noto Sans Symbols"/>
              <a:buChar char="▪"/>
            </a:pPr>
            <a:r>
              <a:rPr lang="en-US" sz="1900">
                <a:latin typeface="IBM Plex Sans Light"/>
                <a:ea typeface="IBM Plex Sans Light"/>
                <a:cs typeface="IBM Plex Sans Light"/>
                <a:sym typeface="IBM Plex Sans Light"/>
              </a:rPr>
              <a:t>Environmental Engineering</a:t>
            </a:r>
            <a:endParaRPr sz="1900">
              <a:latin typeface="IBM Plex Sans Light"/>
              <a:ea typeface="IBM Plex Sans Light"/>
              <a:cs typeface="IBM Plex Sans Light"/>
              <a:sym typeface="IBM Plex Sans Light"/>
            </a:endParaRPr>
          </a:p>
          <a:p>
            <a:pPr marL="298450" lvl="0" indent="-241300" algn="l" rtl="0">
              <a:spcBef>
                <a:spcPts val="500"/>
              </a:spcBef>
              <a:spcAft>
                <a:spcPts val="0"/>
              </a:spcAft>
              <a:buClr>
                <a:srgbClr val="E7842E"/>
              </a:buClr>
              <a:buSzPts val="1900"/>
              <a:buFont typeface="Noto Sans Symbols"/>
              <a:buChar char="▪"/>
            </a:pPr>
            <a:r>
              <a:rPr lang="en-US" sz="1900">
                <a:solidFill>
                  <a:srgbClr val="000000"/>
                </a:solidFill>
                <a:latin typeface="IBM Plex Sans Light"/>
                <a:ea typeface="IBM Plex Sans Light"/>
                <a:cs typeface="IBM Plex Sans Light"/>
                <a:sym typeface="IBM Plex Sans Light"/>
              </a:rPr>
              <a:t>Industrial and Systems Engineering</a:t>
            </a:r>
            <a:endParaRPr sz="1900">
              <a:latin typeface="IBM Plex Sans Light"/>
              <a:ea typeface="IBM Plex Sans Light"/>
              <a:cs typeface="IBM Plex Sans Light"/>
              <a:sym typeface="IBM Plex Sans Light"/>
            </a:endParaRPr>
          </a:p>
          <a:p>
            <a:pPr marL="298450" lvl="0" indent="-241300" algn="l" rtl="0">
              <a:spcBef>
                <a:spcPts val="500"/>
              </a:spcBef>
              <a:spcAft>
                <a:spcPts val="0"/>
              </a:spcAft>
              <a:buClr>
                <a:srgbClr val="E7842E"/>
              </a:buClr>
              <a:buSzPts val="1900"/>
              <a:buFont typeface="Noto Sans Symbols"/>
              <a:buChar char="▪"/>
            </a:pPr>
            <a:r>
              <a:rPr lang="en-US" sz="1900">
                <a:latin typeface="IBM Plex Sans Light"/>
                <a:ea typeface="IBM Plex Sans Light"/>
                <a:cs typeface="IBM Plex Sans Light"/>
                <a:sym typeface="IBM Plex Sans Light"/>
              </a:rPr>
              <a:t>Mechanical Engineering</a:t>
            </a:r>
            <a:endParaRPr sz="1900">
              <a:latin typeface="IBM Plex Sans Light"/>
              <a:ea typeface="IBM Plex Sans Light"/>
              <a:cs typeface="IBM Plex Sans Light"/>
              <a:sym typeface="IBM Plex Sans Light"/>
            </a:endParaRPr>
          </a:p>
          <a:p>
            <a:pPr marL="298450" lvl="0" indent="-241300" algn="l" rtl="0">
              <a:spcBef>
                <a:spcPts val="500"/>
              </a:spcBef>
              <a:spcAft>
                <a:spcPts val="0"/>
              </a:spcAft>
              <a:buClr>
                <a:srgbClr val="E7842E"/>
              </a:buClr>
              <a:buSzPts val="1900"/>
              <a:buFont typeface="Noto Sans Symbols"/>
              <a:buChar char="▪"/>
            </a:pPr>
            <a:r>
              <a:rPr lang="en-US" sz="1900">
                <a:latin typeface="IBM Plex Sans Light"/>
                <a:ea typeface="IBM Plex Sans Light"/>
                <a:cs typeface="IBM Plex Sans Light"/>
                <a:sym typeface="IBM Plex Sans Light"/>
              </a:rPr>
              <a:t>Engineering – Naval Engineering</a:t>
            </a:r>
            <a:endParaRPr sz="1900">
              <a:latin typeface="IBM Plex Sans Light"/>
              <a:ea typeface="IBM Plex Sans Light"/>
              <a:cs typeface="IBM Plex Sans Light"/>
              <a:sym typeface="IBM Plex Sans Light"/>
            </a:endParaRPr>
          </a:p>
          <a:p>
            <a:pPr marL="298450" lvl="0" indent="-241300" algn="l" rtl="0">
              <a:spcBef>
                <a:spcPts val="500"/>
              </a:spcBef>
              <a:spcAft>
                <a:spcPts val="0"/>
              </a:spcAft>
              <a:buClr>
                <a:srgbClr val="E7842E"/>
              </a:buClr>
              <a:buSzPts val="1900"/>
              <a:buFont typeface="Noto Sans Symbols"/>
              <a:buChar char="▪"/>
            </a:pPr>
            <a:r>
              <a:rPr lang="en-US" sz="1900">
                <a:solidFill>
                  <a:srgbClr val="000000"/>
                </a:solidFill>
                <a:latin typeface="IBM Plex Sans Light"/>
                <a:ea typeface="IBM Plex Sans Light"/>
                <a:cs typeface="IBM Plex Sans Light"/>
                <a:sym typeface="IBM Plex Sans Light"/>
              </a:rPr>
              <a:t>Software Engineering</a:t>
            </a:r>
            <a:endParaRPr sz="1900">
              <a:solidFill>
                <a:srgbClr val="A32537"/>
              </a:solidFill>
              <a:latin typeface="IBM Plex Sans Light"/>
              <a:ea typeface="IBM Plex Sans Light"/>
              <a:cs typeface="IBM Plex Sans Light"/>
              <a:sym typeface="IBM Plex Sans Light"/>
            </a:endParaRPr>
          </a:p>
        </p:txBody>
      </p:sp>
      <p:sp>
        <p:nvSpPr>
          <p:cNvPr id="329" name="Google Shape;329;p13"/>
          <p:cNvSpPr txBox="1"/>
          <p:nvPr/>
        </p:nvSpPr>
        <p:spPr>
          <a:xfrm>
            <a:off x="662764" y="1341367"/>
            <a:ext cx="39558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A32538"/>
                </a:solidFill>
                <a:latin typeface="Saira Condensed"/>
                <a:ea typeface="Saira Condensed"/>
                <a:cs typeface="Saira Condensed"/>
                <a:sym typeface="Saira Condensed"/>
              </a:rPr>
              <a:t>Engineering</a:t>
            </a:r>
            <a:endParaRPr sz="1400" b="0" i="0" u="none" strike="noStrike" cap="none">
              <a:solidFill>
                <a:srgbClr val="000000"/>
              </a:solidFill>
              <a:latin typeface="Arial"/>
              <a:ea typeface="Arial"/>
              <a:cs typeface="Arial"/>
              <a:sym typeface="Arial"/>
            </a:endParaRPr>
          </a:p>
        </p:txBody>
      </p:sp>
      <p:sp>
        <p:nvSpPr>
          <p:cNvPr id="330" name="Google Shape;330;p13"/>
          <p:cNvSpPr txBox="1"/>
          <p:nvPr/>
        </p:nvSpPr>
        <p:spPr>
          <a:xfrm>
            <a:off x="6504475" y="2049250"/>
            <a:ext cx="4758300" cy="3109200"/>
          </a:xfrm>
          <a:prstGeom prst="rect">
            <a:avLst/>
          </a:prstGeom>
          <a:noFill/>
          <a:ln>
            <a:noFill/>
          </a:ln>
        </p:spPr>
        <p:txBody>
          <a:bodyPr spcFirstLastPara="1" wrap="square" lIns="91425" tIns="45700" rIns="91425" bIns="45700" anchor="t" anchorCtr="0">
            <a:spAutoFit/>
          </a:bodyPr>
          <a:lstStyle/>
          <a:p>
            <a:pPr marL="355600" marR="0" lvl="0" indent="-298450" algn="l" rtl="0">
              <a:lnSpc>
                <a:spcPct val="100000"/>
              </a:lnSpc>
              <a:spcBef>
                <a:spcPts val="0"/>
              </a:spcBef>
              <a:spcAft>
                <a:spcPts val="0"/>
              </a:spcAft>
              <a:buClr>
                <a:srgbClr val="E7842E"/>
              </a:buClr>
              <a:buSzPts val="1900"/>
              <a:buFont typeface="Noto Sans Symbols"/>
              <a:buChar char="▪"/>
            </a:pPr>
            <a:r>
              <a:rPr lang="en-US" sz="1900">
                <a:latin typeface="IBM Plex Sans Light"/>
                <a:ea typeface="IBM Plex Sans Light"/>
                <a:cs typeface="IBM Plex Sans Light"/>
                <a:sym typeface="IBM Plex Sans Light"/>
              </a:rPr>
              <a:t>Artificial Intelligence (Fall 2026)</a:t>
            </a:r>
            <a:endParaRPr sz="1900">
              <a:latin typeface="IBM Plex Sans Light"/>
              <a:ea typeface="IBM Plex Sans Light"/>
              <a:cs typeface="IBM Plex Sans Light"/>
              <a:sym typeface="IBM Plex Sans Light"/>
            </a:endParaRPr>
          </a:p>
          <a:p>
            <a:pPr marL="355600" marR="0" lvl="0" indent="-298450" algn="l" rtl="0">
              <a:lnSpc>
                <a:spcPct val="100000"/>
              </a:lnSpc>
              <a:spcBef>
                <a:spcPts val="0"/>
              </a:spcBef>
              <a:spcAft>
                <a:spcPts val="0"/>
              </a:spcAft>
              <a:buClr>
                <a:srgbClr val="E7842E"/>
              </a:buClr>
              <a:buSzPts val="1900"/>
              <a:buFont typeface="Noto Sans Symbols"/>
              <a:buChar char="▪"/>
            </a:pPr>
            <a:r>
              <a:rPr lang="en-US" sz="1900" b="0" i="0" u="none" strike="noStrike" cap="none">
                <a:solidFill>
                  <a:srgbClr val="000000"/>
                </a:solidFill>
                <a:latin typeface="IBM Plex Sans Light"/>
                <a:ea typeface="IBM Plex Sans Light"/>
                <a:cs typeface="IBM Plex Sans Light"/>
                <a:sym typeface="IBM Plex Sans Light"/>
              </a:rPr>
              <a:t>Biology</a:t>
            </a:r>
            <a:endParaRPr sz="1900" b="0" i="0" u="none" strike="noStrike" cap="none">
              <a:solidFill>
                <a:srgbClr val="000000"/>
              </a:solidFill>
              <a:latin typeface="IBM Plex Sans Light"/>
              <a:ea typeface="IBM Plex Sans Light"/>
              <a:cs typeface="IBM Plex Sans Light"/>
              <a:sym typeface="IBM Plex Sans Light"/>
            </a:endParaRPr>
          </a:p>
          <a:p>
            <a:pPr marL="355600" marR="0" lvl="0" indent="-298450" algn="l" rtl="0">
              <a:lnSpc>
                <a:spcPct val="100000"/>
              </a:lnSpc>
              <a:spcBef>
                <a:spcPts val="500"/>
              </a:spcBef>
              <a:spcAft>
                <a:spcPts val="0"/>
              </a:spcAft>
              <a:buClr>
                <a:srgbClr val="E7842E"/>
              </a:buClr>
              <a:buSzPts val="1900"/>
              <a:buFont typeface="Noto Sans Symbols"/>
              <a:buChar char="▪"/>
            </a:pPr>
            <a:r>
              <a:rPr lang="en-US" sz="1900" b="0" i="0" u="none" strike="noStrike" cap="none">
                <a:solidFill>
                  <a:srgbClr val="000000"/>
                </a:solidFill>
                <a:latin typeface="IBM Plex Sans Light"/>
                <a:ea typeface="IBM Plex Sans Light"/>
                <a:cs typeface="IBM Plex Sans Light"/>
                <a:sym typeface="IBM Plex Sans Light"/>
              </a:rPr>
              <a:t>Chemistry</a:t>
            </a:r>
            <a:endParaRPr sz="1900" b="0" i="0" u="none" strike="noStrike" cap="none">
              <a:solidFill>
                <a:srgbClr val="000000"/>
              </a:solidFill>
              <a:latin typeface="IBM Plex Sans Light"/>
              <a:ea typeface="IBM Plex Sans Light"/>
              <a:cs typeface="IBM Plex Sans Light"/>
              <a:sym typeface="IBM Plex Sans Light"/>
            </a:endParaRPr>
          </a:p>
          <a:p>
            <a:pPr marL="355600" marR="0" lvl="0" indent="-298450" algn="l" rtl="0">
              <a:lnSpc>
                <a:spcPct val="100000"/>
              </a:lnSpc>
              <a:spcBef>
                <a:spcPts val="500"/>
              </a:spcBef>
              <a:spcAft>
                <a:spcPts val="0"/>
              </a:spcAft>
              <a:buClr>
                <a:srgbClr val="E7842E"/>
              </a:buClr>
              <a:buSzPts val="1900"/>
              <a:buFont typeface="Noto Sans Symbols"/>
              <a:buChar char="▪"/>
            </a:pPr>
            <a:r>
              <a:rPr lang="en-US" sz="1900" b="0" i="0" u="none" strike="noStrike" cap="none">
                <a:solidFill>
                  <a:srgbClr val="000000"/>
                </a:solidFill>
                <a:latin typeface="IBM Plex Sans Light"/>
                <a:ea typeface="IBM Plex Sans Light"/>
                <a:cs typeface="IBM Plex Sans Light"/>
                <a:sym typeface="IBM Plex Sans Light"/>
              </a:rPr>
              <a:t>Chemical Biology</a:t>
            </a:r>
            <a:endParaRPr sz="1900" b="0" i="0" u="none" strike="noStrike" cap="none">
              <a:solidFill>
                <a:srgbClr val="000000"/>
              </a:solidFill>
              <a:latin typeface="IBM Plex Sans Light"/>
              <a:ea typeface="IBM Plex Sans Light"/>
              <a:cs typeface="IBM Plex Sans Light"/>
              <a:sym typeface="IBM Plex Sans Light"/>
            </a:endParaRPr>
          </a:p>
          <a:p>
            <a:pPr marL="355600" marR="0" lvl="0" indent="-298450" algn="l" rtl="0">
              <a:lnSpc>
                <a:spcPct val="100000"/>
              </a:lnSpc>
              <a:spcBef>
                <a:spcPts val="500"/>
              </a:spcBef>
              <a:spcAft>
                <a:spcPts val="0"/>
              </a:spcAft>
              <a:buClr>
                <a:srgbClr val="E7842E"/>
              </a:buClr>
              <a:buSzPts val="1900"/>
              <a:buFont typeface="Noto Sans Symbols"/>
              <a:buChar char="▪"/>
            </a:pPr>
            <a:r>
              <a:rPr lang="en-US" sz="1900" b="0" i="0" u="none" strike="noStrike" cap="none">
                <a:solidFill>
                  <a:srgbClr val="000000"/>
                </a:solidFill>
                <a:latin typeface="IBM Plex Sans Light"/>
                <a:ea typeface="IBM Plex Sans Light"/>
                <a:cs typeface="IBM Plex Sans Light"/>
                <a:sym typeface="IBM Plex Sans Light"/>
              </a:rPr>
              <a:t>Computer Science</a:t>
            </a:r>
            <a:endParaRPr sz="1900" b="0" i="0" u="none" strike="noStrike" cap="none">
              <a:solidFill>
                <a:srgbClr val="000000"/>
              </a:solidFill>
              <a:latin typeface="IBM Plex Sans Light"/>
              <a:ea typeface="IBM Plex Sans Light"/>
              <a:cs typeface="IBM Plex Sans Light"/>
              <a:sym typeface="IBM Plex Sans Light"/>
            </a:endParaRPr>
          </a:p>
          <a:p>
            <a:pPr marL="355600" marR="0" lvl="0" indent="-298450" algn="l" rtl="0">
              <a:lnSpc>
                <a:spcPct val="100000"/>
              </a:lnSpc>
              <a:spcBef>
                <a:spcPts val="500"/>
              </a:spcBef>
              <a:spcAft>
                <a:spcPts val="0"/>
              </a:spcAft>
              <a:buClr>
                <a:srgbClr val="E7842E"/>
              </a:buClr>
              <a:buSzPts val="1900"/>
              <a:buFont typeface="Noto Sans Symbols"/>
              <a:buChar char="▪"/>
            </a:pPr>
            <a:r>
              <a:rPr lang="en-US" sz="1900" b="0" i="0" u="none" strike="noStrike" cap="none">
                <a:solidFill>
                  <a:srgbClr val="000000"/>
                </a:solidFill>
                <a:latin typeface="IBM Plex Sans Light"/>
                <a:ea typeface="IBM Plex Sans Light"/>
                <a:cs typeface="IBM Plex Sans Light"/>
                <a:sym typeface="IBM Plex Sans Light"/>
              </a:rPr>
              <a:t>Cybersecurity</a:t>
            </a:r>
            <a:endParaRPr sz="1900" b="0" i="0" u="none" strike="noStrike" cap="none">
              <a:solidFill>
                <a:srgbClr val="000000"/>
              </a:solidFill>
              <a:latin typeface="IBM Plex Sans Light"/>
              <a:ea typeface="IBM Plex Sans Light"/>
              <a:cs typeface="IBM Plex Sans Light"/>
              <a:sym typeface="IBM Plex Sans Light"/>
            </a:endParaRPr>
          </a:p>
          <a:p>
            <a:pPr marL="355600" marR="0" lvl="0" indent="-298450" algn="l" rtl="0">
              <a:lnSpc>
                <a:spcPct val="100000"/>
              </a:lnSpc>
              <a:spcBef>
                <a:spcPts val="500"/>
              </a:spcBef>
              <a:spcAft>
                <a:spcPts val="0"/>
              </a:spcAft>
              <a:buClr>
                <a:srgbClr val="E7842E"/>
              </a:buClr>
              <a:buSzPts val="1900"/>
              <a:buFont typeface="Noto Sans Symbols"/>
              <a:buChar char="▪"/>
            </a:pPr>
            <a:r>
              <a:rPr lang="en-US" sz="1900" b="0" i="0" u="none" strike="noStrike" cap="none">
                <a:solidFill>
                  <a:srgbClr val="000000"/>
                </a:solidFill>
                <a:latin typeface="IBM Plex Sans Light"/>
                <a:ea typeface="IBM Plex Sans Light"/>
                <a:cs typeface="IBM Plex Sans Light"/>
                <a:sym typeface="IBM Plex Sans Light"/>
              </a:rPr>
              <a:t>Mathematics</a:t>
            </a:r>
            <a:endParaRPr sz="1900" b="0" i="0" u="none" strike="noStrike" cap="none">
              <a:solidFill>
                <a:srgbClr val="000000"/>
              </a:solidFill>
              <a:latin typeface="IBM Plex Sans Light"/>
              <a:ea typeface="IBM Plex Sans Light"/>
              <a:cs typeface="IBM Plex Sans Light"/>
              <a:sym typeface="IBM Plex Sans Light"/>
            </a:endParaRPr>
          </a:p>
          <a:p>
            <a:pPr marL="355600" marR="0" lvl="0" indent="-298450" algn="l" rtl="0">
              <a:lnSpc>
                <a:spcPct val="100000"/>
              </a:lnSpc>
              <a:spcBef>
                <a:spcPts val="500"/>
              </a:spcBef>
              <a:spcAft>
                <a:spcPts val="0"/>
              </a:spcAft>
              <a:buClr>
                <a:srgbClr val="E7842E"/>
              </a:buClr>
              <a:buSzPts val="1900"/>
              <a:buFont typeface="Noto Sans Symbols"/>
              <a:buChar char="▪"/>
            </a:pPr>
            <a:r>
              <a:rPr lang="en-US" sz="1900" b="0" i="0" u="none" strike="noStrike" cap="none">
                <a:solidFill>
                  <a:srgbClr val="000000"/>
                </a:solidFill>
                <a:latin typeface="IBM Plex Sans Light"/>
                <a:ea typeface="IBM Plex Sans Light"/>
                <a:cs typeface="IBM Plex Sans Light"/>
                <a:sym typeface="IBM Plex Sans Light"/>
              </a:rPr>
              <a:t>Physics</a:t>
            </a:r>
            <a:endParaRPr sz="1900" b="0" i="0" u="none" strike="noStrike" cap="none">
              <a:solidFill>
                <a:srgbClr val="000000"/>
              </a:solidFill>
              <a:latin typeface="IBM Plex Sans Light"/>
              <a:ea typeface="IBM Plex Sans Light"/>
              <a:cs typeface="IBM Plex Sans Light"/>
              <a:sym typeface="IBM Plex Sans Light"/>
            </a:endParaRPr>
          </a:p>
          <a:p>
            <a:pPr marL="0" marR="0" lvl="0" indent="0" algn="l" rtl="0">
              <a:lnSpc>
                <a:spcPct val="100000"/>
              </a:lnSpc>
              <a:spcBef>
                <a:spcPts val="0"/>
              </a:spcBef>
              <a:spcAft>
                <a:spcPts val="0"/>
              </a:spcAft>
              <a:buClr>
                <a:srgbClr val="000000"/>
              </a:buClr>
              <a:buSzPts val="1800"/>
              <a:buFont typeface="Arial"/>
              <a:buNone/>
            </a:pPr>
            <a:endParaRPr sz="1900" b="0" i="0" u="none" strike="noStrike" cap="none">
              <a:solidFill>
                <a:srgbClr val="000000"/>
              </a:solidFill>
              <a:latin typeface="Arial"/>
              <a:ea typeface="Arial"/>
              <a:cs typeface="Arial"/>
              <a:sym typeface="Arial"/>
            </a:endParaRPr>
          </a:p>
        </p:txBody>
      </p:sp>
      <p:sp>
        <p:nvSpPr>
          <p:cNvPr id="331" name="Google Shape;331;p13"/>
          <p:cNvSpPr txBox="1"/>
          <p:nvPr/>
        </p:nvSpPr>
        <p:spPr>
          <a:xfrm>
            <a:off x="6504475" y="1341367"/>
            <a:ext cx="3381300" cy="708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a:solidFill>
                  <a:srgbClr val="A32538"/>
                </a:solidFill>
                <a:latin typeface="Saira Condensed"/>
                <a:ea typeface="Saira Condensed"/>
                <a:cs typeface="Saira Condensed"/>
                <a:sym typeface="Saira Condensed"/>
              </a:rPr>
              <a:t>Science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4"/>
          <p:cNvSpPr txBox="1">
            <a:spLocks noGrp="1"/>
          </p:cNvSpPr>
          <p:nvPr>
            <p:ph type="title"/>
          </p:nvPr>
        </p:nvSpPr>
        <p:spPr>
          <a:xfrm>
            <a:off x="725099" y="283971"/>
            <a:ext cx="100266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Undergraduate Enrollment</a:t>
            </a:r>
            <a:endParaRPr/>
          </a:p>
        </p:txBody>
      </p:sp>
      <p:pic>
        <p:nvPicPr>
          <p:cNvPr id="337" name="Google Shape;337;p14" title="Points scored"/>
          <p:cNvPicPr preferRelativeResize="0"/>
          <p:nvPr/>
        </p:nvPicPr>
        <p:blipFill>
          <a:blip r:embed="rId3">
            <a:alphaModFix/>
          </a:blip>
          <a:stretch>
            <a:fillRect/>
          </a:stretch>
        </p:blipFill>
        <p:spPr>
          <a:xfrm>
            <a:off x="1524563" y="1130575"/>
            <a:ext cx="8427675" cy="521109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15"/>
          <p:cNvSpPr txBox="1">
            <a:spLocks noGrp="1"/>
          </p:cNvSpPr>
          <p:nvPr>
            <p:ph type="title"/>
          </p:nvPr>
        </p:nvSpPr>
        <p:spPr>
          <a:xfrm>
            <a:off x="725099" y="283971"/>
            <a:ext cx="10026650" cy="6350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r>
              <a:rPr lang="en-US" sz="5500"/>
              <a:t>Curriculum Overview</a:t>
            </a:r>
            <a:endParaRPr sz="5500"/>
          </a:p>
        </p:txBody>
      </p:sp>
      <p:graphicFrame>
        <p:nvGraphicFramePr>
          <p:cNvPr id="343" name="Google Shape;343;p15"/>
          <p:cNvGraphicFramePr/>
          <p:nvPr/>
        </p:nvGraphicFramePr>
        <p:xfrm>
          <a:off x="725099" y="1386040"/>
          <a:ext cx="10294175" cy="4471450"/>
        </p:xfrm>
        <a:graphic>
          <a:graphicData uri="http://schemas.openxmlformats.org/drawingml/2006/table">
            <a:tbl>
              <a:tblPr firstRow="1" bandRow="1">
                <a:noFill/>
                <a:tableStyleId>{124C5A5E-3451-4780-AD2E-F2BD5A7960F0}</a:tableStyleId>
              </a:tblPr>
              <a:tblGrid>
                <a:gridCol w="3367400">
                  <a:extLst>
                    <a:ext uri="{9D8B030D-6E8A-4147-A177-3AD203B41FA5}">
                      <a16:colId xmlns:a16="http://schemas.microsoft.com/office/drawing/2014/main" val="20000"/>
                    </a:ext>
                  </a:extLst>
                </a:gridCol>
                <a:gridCol w="2196800">
                  <a:extLst>
                    <a:ext uri="{9D8B030D-6E8A-4147-A177-3AD203B41FA5}">
                      <a16:colId xmlns:a16="http://schemas.microsoft.com/office/drawing/2014/main" val="20001"/>
                    </a:ext>
                  </a:extLst>
                </a:gridCol>
                <a:gridCol w="2364050">
                  <a:extLst>
                    <a:ext uri="{9D8B030D-6E8A-4147-A177-3AD203B41FA5}">
                      <a16:colId xmlns:a16="http://schemas.microsoft.com/office/drawing/2014/main" val="20002"/>
                    </a:ext>
                  </a:extLst>
                </a:gridCol>
                <a:gridCol w="2365925">
                  <a:extLst>
                    <a:ext uri="{9D8B030D-6E8A-4147-A177-3AD203B41FA5}">
                      <a16:colId xmlns:a16="http://schemas.microsoft.com/office/drawing/2014/main" val="20003"/>
                    </a:ext>
                  </a:extLst>
                </a:gridCol>
              </a:tblGrid>
              <a:tr h="457200">
                <a:tc>
                  <a:txBody>
                    <a:bodyPr/>
                    <a:lstStyle/>
                    <a:p>
                      <a:pPr marL="0" marR="0" lvl="0" indent="0" algn="l" rtl="0">
                        <a:lnSpc>
                          <a:spcPct val="100000"/>
                        </a:lnSpc>
                        <a:spcBef>
                          <a:spcPts val="0"/>
                        </a:spcBef>
                        <a:spcAft>
                          <a:spcPts val="0"/>
                        </a:spcAft>
                        <a:buClr>
                          <a:srgbClr val="000000"/>
                        </a:buClr>
                        <a:buSzPts val="1500"/>
                        <a:buFont typeface="Arial"/>
                        <a:buNone/>
                      </a:pPr>
                      <a:endParaRPr sz="1500" b="1" u="none" strike="noStrike" cap="none">
                        <a:solidFill>
                          <a:srgbClr val="3F3F3F"/>
                        </a:solidFill>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C7C6C1"/>
                      </a:solidFill>
                      <a:prstDash val="solid"/>
                      <a:round/>
                      <a:headEnd type="none" w="sm" len="sm"/>
                      <a:tailEnd type="none" w="sm" len="sm"/>
                    </a:lnB>
                    <a:solidFill>
                      <a:srgbClr val="A32538"/>
                    </a:solidFill>
                  </a:tcPr>
                </a:tc>
                <a:tc>
                  <a:txBody>
                    <a:bodyPr/>
                    <a:lstStyle/>
                    <a:p>
                      <a:pPr marL="0" marR="0" lvl="0" indent="0" algn="l" rtl="0">
                        <a:lnSpc>
                          <a:spcPct val="100000"/>
                        </a:lnSpc>
                        <a:spcBef>
                          <a:spcPts val="0"/>
                        </a:spcBef>
                        <a:spcAft>
                          <a:spcPts val="0"/>
                        </a:spcAft>
                        <a:buClr>
                          <a:srgbClr val="000000"/>
                        </a:buClr>
                        <a:buSzPts val="1500"/>
                        <a:buFont typeface="Arial"/>
                        <a:buNone/>
                      </a:pPr>
                      <a:endParaRPr sz="1500" b="1" u="none" strike="noStrike" cap="none">
                        <a:solidFill>
                          <a:srgbClr val="3F3F3F"/>
                        </a:solidFill>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C7C6C1"/>
                      </a:solidFill>
                      <a:prstDash val="solid"/>
                      <a:round/>
                      <a:headEnd type="none" w="sm" len="sm"/>
                      <a:tailEnd type="none" w="sm" len="sm"/>
                    </a:lnB>
                    <a:solidFill>
                      <a:srgbClr val="A32538"/>
                    </a:solidFill>
                  </a:tcPr>
                </a:tc>
                <a:tc>
                  <a:txBody>
                    <a:bodyPr/>
                    <a:lstStyle/>
                    <a:p>
                      <a:pPr marL="0" marR="0" lvl="0" indent="0" algn="l" rtl="0">
                        <a:lnSpc>
                          <a:spcPct val="100000"/>
                        </a:lnSpc>
                        <a:spcBef>
                          <a:spcPts val="0"/>
                        </a:spcBef>
                        <a:spcAft>
                          <a:spcPts val="0"/>
                        </a:spcAft>
                        <a:buClr>
                          <a:srgbClr val="000000"/>
                        </a:buClr>
                        <a:buSzPts val="1500"/>
                        <a:buFont typeface="Arial"/>
                        <a:buNone/>
                      </a:pPr>
                      <a:endParaRPr sz="1500" b="1" u="none" strike="noStrike" cap="none">
                        <a:solidFill>
                          <a:srgbClr val="3F3F3F"/>
                        </a:solidFill>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C7C6C1"/>
                      </a:solidFill>
                      <a:prstDash val="solid"/>
                      <a:round/>
                      <a:headEnd type="none" w="sm" len="sm"/>
                      <a:tailEnd type="none" w="sm" len="sm"/>
                    </a:lnB>
                    <a:solidFill>
                      <a:srgbClr val="A32538"/>
                    </a:solidFill>
                  </a:tcPr>
                </a:tc>
                <a:tc>
                  <a:txBody>
                    <a:bodyPr/>
                    <a:lstStyle/>
                    <a:p>
                      <a:pPr marL="0" marR="0" lvl="0" indent="0" algn="l" rtl="0">
                        <a:lnSpc>
                          <a:spcPct val="100000"/>
                        </a:lnSpc>
                        <a:spcBef>
                          <a:spcPts val="0"/>
                        </a:spcBef>
                        <a:spcAft>
                          <a:spcPts val="0"/>
                        </a:spcAft>
                        <a:buClr>
                          <a:srgbClr val="000000"/>
                        </a:buClr>
                        <a:buSzPts val="1500"/>
                        <a:buFont typeface="Arial"/>
                        <a:buNone/>
                      </a:pPr>
                      <a:endParaRPr sz="1500" b="1" u="none" strike="noStrike" cap="none">
                        <a:solidFill>
                          <a:srgbClr val="3F3F3F"/>
                        </a:solidFill>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C7C6C1"/>
                      </a:solidFill>
                      <a:prstDash val="solid"/>
                      <a:round/>
                      <a:headEnd type="none" w="sm" len="sm"/>
                      <a:tailEnd type="none" w="sm" len="sm"/>
                    </a:lnB>
                    <a:solidFill>
                      <a:srgbClr val="A32538"/>
                    </a:solidFill>
                  </a:tcPr>
                </a:tc>
                <a:extLst>
                  <a:ext uri="{0D108BD9-81ED-4DB2-BD59-A6C34878D82A}">
                    <a16:rowId xmlns:a16="http://schemas.microsoft.com/office/drawing/2014/main" val="10000"/>
                  </a:ext>
                </a:extLst>
              </a:tr>
              <a:tr h="424475">
                <a:tc>
                  <a:txBody>
                    <a:bodyPr/>
                    <a:lstStyle/>
                    <a:p>
                      <a:pPr marL="0" marR="0" lvl="0" indent="0" algn="l" rtl="0">
                        <a:lnSpc>
                          <a:spcPct val="100000"/>
                        </a:lnSpc>
                        <a:spcBef>
                          <a:spcPts val="0"/>
                        </a:spcBef>
                        <a:spcAft>
                          <a:spcPts val="0"/>
                        </a:spcAft>
                        <a:buClr>
                          <a:srgbClr val="000000"/>
                        </a:buClr>
                        <a:buSzPts val="1500"/>
                        <a:buFont typeface="Arial"/>
                        <a:buNone/>
                      </a:pPr>
                      <a:r>
                        <a:rPr lang="en-US" sz="1500" b="0" u="none" strike="noStrike" cap="none">
                          <a:solidFill>
                            <a:srgbClr val="3F3F3F"/>
                          </a:solidFill>
                        </a:rPr>
                        <a:t>​</a:t>
                      </a:r>
                      <a:endParaRPr sz="1500" b="0" i="0" u="none" strike="noStrike" cap="none">
                        <a:solidFill>
                          <a:srgbClr val="3F3F3F"/>
                        </a:solidFill>
                        <a:latin typeface="Arial"/>
                        <a:ea typeface="Arial"/>
                        <a:cs typeface="Arial"/>
                        <a:sym typeface="Arial"/>
                      </a:endParaRPr>
                    </a:p>
                  </a:txBody>
                  <a:tcPr marL="155300" marR="116475" marT="77650" marB="776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1" i="0" u="none" strike="noStrike" cap="none">
                          <a:solidFill>
                            <a:srgbClr val="3F3F3F"/>
                          </a:solidFill>
                          <a:latin typeface="IBM Plex Sans"/>
                          <a:ea typeface="IBM Plex Sans"/>
                          <a:cs typeface="IBM Plex Sans"/>
                          <a:sym typeface="IBM Plex Sans"/>
                        </a:rPr>
                        <a:t>Stevens (ME)​</a:t>
                      </a:r>
                      <a:endParaRPr sz="1400" u="none" strike="noStrike" cap="none"/>
                    </a:p>
                  </a:txBody>
                  <a:tcPr marL="155300" marR="116475" marT="77650" marB="776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1" i="0" u="none" strike="noStrike" cap="none">
                          <a:solidFill>
                            <a:srgbClr val="3F3F3F"/>
                          </a:solidFill>
                          <a:latin typeface="IBM Plex Sans"/>
                          <a:ea typeface="IBM Plex Sans"/>
                          <a:cs typeface="IBM Plex Sans"/>
                          <a:sym typeface="IBM Plex Sans"/>
                        </a:rPr>
                        <a:t>Stevens (CE)​</a:t>
                      </a:r>
                      <a:endParaRPr sz="1400" u="none" strike="noStrike" cap="none"/>
                    </a:p>
                  </a:txBody>
                  <a:tcPr marL="155300" marR="116475" marT="77650" marB="776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1" i="0" u="none" strike="noStrike" cap="none">
                          <a:solidFill>
                            <a:srgbClr val="3F3F3F"/>
                          </a:solidFill>
                          <a:latin typeface="IBM Plex Sans"/>
                          <a:ea typeface="IBM Plex Sans"/>
                          <a:cs typeface="IBM Plex Sans"/>
                          <a:sym typeface="IBM Plex Sans"/>
                        </a:rPr>
                        <a:t>Stevens (CS)​</a:t>
                      </a:r>
                      <a:endParaRPr sz="1400" u="none" strike="noStrike" cap="none"/>
                    </a:p>
                  </a:txBody>
                  <a:tcPr marL="155300" marR="116475" marT="77650" marB="7765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extLst>
                  <a:ext uri="{0D108BD9-81ED-4DB2-BD59-A6C34878D82A}">
                    <a16:rowId xmlns:a16="http://schemas.microsoft.com/office/drawing/2014/main" val="10001"/>
                  </a:ext>
                </a:extLst>
              </a:tr>
              <a:tr h="424475">
                <a:tc>
                  <a:txBody>
                    <a:bodyPr/>
                    <a:lstStyle/>
                    <a:p>
                      <a:pPr marL="0" marR="0" lvl="0" indent="0" algn="l" rtl="0">
                        <a:lnSpc>
                          <a:spcPct val="100000"/>
                        </a:lnSpc>
                        <a:spcBef>
                          <a:spcPts val="0"/>
                        </a:spcBef>
                        <a:spcAft>
                          <a:spcPts val="0"/>
                        </a:spcAft>
                        <a:buClr>
                          <a:srgbClr val="000000"/>
                        </a:buClr>
                        <a:buSzPts val="1500"/>
                        <a:buFont typeface="Arial"/>
                        <a:buNone/>
                      </a:pPr>
                      <a:r>
                        <a:rPr lang="en-US" sz="1500" b="1" u="none" strike="noStrike" cap="none">
                          <a:solidFill>
                            <a:srgbClr val="3F3F3F"/>
                          </a:solidFill>
                          <a:latin typeface="IBM Plex Sans"/>
                          <a:ea typeface="IBM Plex Sans"/>
                          <a:cs typeface="IBM Plex Sans"/>
                          <a:sym typeface="IBM Plex Sans"/>
                        </a:rPr>
                        <a:t>Math</a:t>
                      </a:r>
                      <a:r>
                        <a:rPr lang="en-US" sz="1500" b="0" u="none" strike="noStrike" cap="none">
                          <a:solidFill>
                            <a:srgbClr val="3F3F3F"/>
                          </a:solidFill>
                          <a:latin typeface="IBM Plex Sans"/>
                          <a:ea typeface="IBM Plex Sans"/>
                          <a:cs typeface="IBM Plex Sans"/>
                          <a:sym typeface="IBM Plex Sans"/>
                        </a:rPr>
                        <a:t>​</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10.6%​</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10.7%​</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13.2%​</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extLst>
                  <a:ext uri="{0D108BD9-81ED-4DB2-BD59-A6C34878D82A}">
                    <a16:rowId xmlns:a16="http://schemas.microsoft.com/office/drawing/2014/main" val="10002"/>
                  </a:ext>
                </a:extLst>
              </a:tr>
              <a:tr h="424475">
                <a:tc>
                  <a:txBody>
                    <a:bodyPr/>
                    <a:lstStyle/>
                    <a:p>
                      <a:pPr marL="0" marR="0" lvl="0" indent="0" algn="l" rtl="0">
                        <a:lnSpc>
                          <a:spcPct val="100000"/>
                        </a:lnSpc>
                        <a:spcBef>
                          <a:spcPts val="0"/>
                        </a:spcBef>
                        <a:spcAft>
                          <a:spcPts val="0"/>
                        </a:spcAft>
                        <a:buClr>
                          <a:srgbClr val="000000"/>
                        </a:buClr>
                        <a:buSzPts val="1500"/>
                        <a:buFont typeface="Arial"/>
                        <a:buNone/>
                      </a:pPr>
                      <a:r>
                        <a:rPr lang="en-US" sz="1500" b="1" u="none" strike="noStrike" cap="none">
                          <a:solidFill>
                            <a:srgbClr val="3F3F3F"/>
                          </a:solidFill>
                          <a:latin typeface="IBM Plex Sans"/>
                          <a:ea typeface="IBM Plex Sans"/>
                          <a:cs typeface="IBM Plex Sans"/>
                          <a:sym typeface="IBM Plex Sans"/>
                        </a:rPr>
                        <a:t>Science</a:t>
                      </a:r>
                      <a:r>
                        <a:rPr lang="en-US" sz="1500" b="0" u="none" strike="noStrike" cap="none">
                          <a:solidFill>
                            <a:srgbClr val="3F3F3F"/>
                          </a:solidFill>
                          <a:latin typeface="IBM Plex Sans"/>
                          <a:ea typeface="IBM Plex Sans"/>
                          <a:cs typeface="IBM Plex Sans"/>
                          <a:sym typeface="IBM Plex Sans"/>
                        </a:rPr>
                        <a:t>​</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11.3%​</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9.3%​</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7.8%​</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extLst>
                  <a:ext uri="{0D108BD9-81ED-4DB2-BD59-A6C34878D82A}">
                    <a16:rowId xmlns:a16="http://schemas.microsoft.com/office/drawing/2014/main" val="10003"/>
                  </a:ext>
                </a:extLst>
              </a:tr>
              <a:tr h="424475">
                <a:tc>
                  <a:txBody>
                    <a:bodyPr/>
                    <a:lstStyle/>
                    <a:p>
                      <a:pPr marL="0" marR="0" lvl="0" indent="0" algn="l" rtl="0">
                        <a:lnSpc>
                          <a:spcPct val="100000"/>
                        </a:lnSpc>
                        <a:spcBef>
                          <a:spcPts val="0"/>
                        </a:spcBef>
                        <a:spcAft>
                          <a:spcPts val="0"/>
                        </a:spcAft>
                        <a:buClr>
                          <a:srgbClr val="000000"/>
                        </a:buClr>
                        <a:buSzPts val="1500"/>
                        <a:buFont typeface="Arial"/>
                        <a:buNone/>
                      </a:pPr>
                      <a:r>
                        <a:rPr lang="en-US" sz="1500" b="1" u="none" strike="noStrike" cap="none">
                          <a:solidFill>
                            <a:srgbClr val="3F3F3F"/>
                          </a:solidFill>
                          <a:latin typeface="IBM Plex Sans"/>
                          <a:ea typeface="IBM Plex Sans"/>
                          <a:cs typeface="IBM Plex Sans"/>
                          <a:sym typeface="IBM Plex Sans"/>
                        </a:rPr>
                        <a:t>Humanities</a:t>
                      </a:r>
                      <a:r>
                        <a:rPr lang="en-US" sz="1500" b="0" u="none" strike="noStrike" cap="none">
                          <a:solidFill>
                            <a:srgbClr val="3F3F3F"/>
                          </a:solidFill>
                          <a:latin typeface="IBM Plex Sans"/>
                          <a:ea typeface="IBM Plex Sans"/>
                          <a:cs typeface="IBM Plex Sans"/>
                          <a:sym typeface="IBM Plex Sans"/>
                        </a:rPr>
                        <a:t>​</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12.7%​</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12.9%​</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14.0%​</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extLst>
                  <a:ext uri="{0D108BD9-81ED-4DB2-BD59-A6C34878D82A}">
                    <a16:rowId xmlns:a16="http://schemas.microsoft.com/office/drawing/2014/main" val="10004"/>
                  </a:ext>
                </a:extLst>
              </a:tr>
              <a:tr h="625875">
                <a:tc>
                  <a:txBody>
                    <a:bodyPr/>
                    <a:lstStyle/>
                    <a:p>
                      <a:pPr marL="0" marR="0" lvl="0" indent="0" algn="l" rtl="0">
                        <a:lnSpc>
                          <a:spcPct val="100000"/>
                        </a:lnSpc>
                        <a:spcBef>
                          <a:spcPts val="0"/>
                        </a:spcBef>
                        <a:spcAft>
                          <a:spcPts val="0"/>
                        </a:spcAft>
                        <a:buClr>
                          <a:srgbClr val="000000"/>
                        </a:buClr>
                        <a:buSzPts val="1500"/>
                        <a:buFont typeface="Arial"/>
                        <a:buNone/>
                      </a:pPr>
                      <a:r>
                        <a:rPr lang="en-US" sz="1500" b="1" u="none" strike="noStrike" cap="none">
                          <a:solidFill>
                            <a:srgbClr val="3F3F3F"/>
                          </a:solidFill>
                          <a:latin typeface="IBM Plex Sans"/>
                          <a:ea typeface="IBM Plex Sans"/>
                          <a:cs typeface="IBM Plex Sans"/>
                          <a:sym typeface="IBM Plex Sans"/>
                        </a:rPr>
                        <a:t>Writing &amp; Communication</a:t>
                      </a:r>
                      <a:r>
                        <a:rPr lang="en-US" sz="1500" b="0" u="none" strike="noStrike" cap="none">
                          <a:solidFill>
                            <a:srgbClr val="3F3F3F"/>
                          </a:solidFill>
                          <a:latin typeface="IBM Plex Sans"/>
                          <a:ea typeface="IBM Plex Sans"/>
                          <a:cs typeface="IBM Plex Sans"/>
                          <a:sym typeface="IBM Plex Sans"/>
                        </a:rPr>
                        <a:t>​</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4.2%​</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4.3%​</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4.7%​</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extLst>
                  <a:ext uri="{0D108BD9-81ED-4DB2-BD59-A6C34878D82A}">
                    <a16:rowId xmlns:a16="http://schemas.microsoft.com/office/drawing/2014/main" val="10005"/>
                  </a:ext>
                </a:extLst>
              </a:tr>
              <a:tr h="640125">
                <a:tc>
                  <a:txBody>
                    <a:bodyPr/>
                    <a:lstStyle/>
                    <a:p>
                      <a:pPr marL="0" marR="0" lvl="0" indent="0" algn="l" rtl="0">
                        <a:lnSpc>
                          <a:spcPct val="100000"/>
                        </a:lnSpc>
                        <a:spcBef>
                          <a:spcPts val="0"/>
                        </a:spcBef>
                        <a:spcAft>
                          <a:spcPts val="0"/>
                        </a:spcAft>
                        <a:buClr>
                          <a:srgbClr val="000000"/>
                        </a:buClr>
                        <a:buSzPts val="1500"/>
                        <a:buFont typeface="Arial"/>
                        <a:buNone/>
                      </a:pPr>
                      <a:r>
                        <a:rPr lang="en-US" sz="1500" b="1" u="none" strike="noStrike" cap="none">
                          <a:solidFill>
                            <a:srgbClr val="3F3F3F"/>
                          </a:solidFill>
                          <a:latin typeface="IBM Plex Sans"/>
                          <a:ea typeface="IBM Plex Sans"/>
                          <a:cs typeface="IBM Plex Sans"/>
                          <a:sym typeface="IBM Plex Sans"/>
                        </a:rPr>
                        <a:t>Innovation &amp; Entrepreneurship</a:t>
                      </a:r>
                      <a:r>
                        <a:rPr lang="en-US" sz="1500" b="0" u="none" strike="noStrike" cap="none">
                          <a:solidFill>
                            <a:srgbClr val="3F3F3F"/>
                          </a:solidFill>
                          <a:latin typeface="IBM Plex Sans"/>
                          <a:ea typeface="IBM Plex Sans"/>
                          <a:cs typeface="IBM Plex Sans"/>
                          <a:sym typeface="IBM Plex Sans"/>
                        </a:rPr>
                        <a:t>​</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3.5%​</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3.6%​</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0.0%​</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extLst>
                  <a:ext uri="{0D108BD9-81ED-4DB2-BD59-A6C34878D82A}">
                    <a16:rowId xmlns:a16="http://schemas.microsoft.com/office/drawing/2014/main" val="10006"/>
                  </a:ext>
                </a:extLst>
              </a:tr>
              <a:tr h="625875">
                <a:tc>
                  <a:txBody>
                    <a:bodyPr/>
                    <a:lstStyle/>
                    <a:p>
                      <a:pPr marL="0" marR="0" lvl="0" indent="0" algn="l" rtl="0">
                        <a:lnSpc>
                          <a:spcPct val="100000"/>
                        </a:lnSpc>
                        <a:spcBef>
                          <a:spcPts val="0"/>
                        </a:spcBef>
                        <a:spcAft>
                          <a:spcPts val="0"/>
                        </a:spcAft>
                        <a:buClr>
                          <a:srgbClr val="000000"/>
                        </a:buClr>
                        <a:buSzPts val="1500"/>
                        <a:buFont typeface="Arial"/>
                        <a:buNone/>
                      </a:pPr>
                      <a:r>
                        <a:rPr lang="en-US" sz="1500" b="1" u="none" strike="noStrike" cap="none">
                          <a:solidFill>
                            <a:srgbClr val="3F3F3F"/>
                          </a:solidFill>
                          <a:latin typeface="IBM Plex Sans"/>
                          <a:ea typeface="IBM Plex Sans"/>
                          <a:cs typeface="IBM Plex Sans"/>
                          <a:sym typeface="IBM Plex Sans"/>
                        </a:rPr>
                        <a:t>Major/Disciplinary Courses</a:t>
                      </a:r>
                      <a:r>
                        <a:rPr lang="en-US" sz="1500" b="0" u="none" strike="noStrike" cap="none">
                          <a:solidFill>
                            <a:srgbClr val="3F3F3F"/>
                          </a:solidFill>
                          <a:latin typeface="IBM Plex Sans"/>
                          <a:ea typeface="IBM Plex Sans"/>
                          <a:cs typeface="IBM Plex Sans"/>
                          <a:sym typeface="IBM Plex Sans"/>
                        </a:rPr>
                        <a:t>​</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51.4%​</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52.9%​</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55.8%​</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extLst>
                  <a:ext uri="{0D108BD9-81ED-4DB2-BD59-A6C34878D82A}">
                    <a16:rowId xmlns:a16="http://schemas.microsoft.com/office/drawing/2014/main" val="10007"/>
                  </a:ext>
                </a:extLst>
              </a:tr>
              <a:tr h="424475">
                <a:tc>
                  <a:txBody>
                    <a:bodyPr/>
                    <a:lstStyle/>
                    <a:p>
                      <a:pPr marL="0" marR="0" lvl="0" indent="0" algn="l" rtl="0">
                        <a:lnSpc>
                          <a:spcPct val="100000"/>
                        </a:lnSpc>
                        <a:spcBef>
                          <a:spcPts val="0"/>
                        </a:spcBef>
                        <a:spcAft>
                          <a:spcPts val="0"/>
                        </a:spcAft>
                        <a:buClr>
                          <a:srgbClr val="000000"/>
                        </a:buClr>
                        <a:buSzPts val="1500"/>
                        <a:buFont typeface="Arial"/>
                        <a:buNone/>
                      </a:pPr>
                      <a:r>
                        <a:rPr lang="en-US" sz="1500" b="1" u="none" strike="noStrike" cap="none">
                          <a:solidFill>
                            <a:srgbClr val="3F3F3F"/>
                          </a:solidFill>
                          <a:latin typeface="IBM Plex Sans"/>
                          <a:ea typeface="IBM Plex Sans"/>
                          <a:cs typeface="IBM Plex Sans"/>
                          <a:sym typeface="IBM Plex Sans"/>
                        </a:rPr>
                        <a:t>General Electives</a:t>
                      </a:r>
                      <a:r>
                        <a:rPr lang="en-US" sz="1500" b="0" u="none" strike="noStrike" cap="none">
                          <a:solidFill>
                            <a:srgbClr val="3F3F3F"/>
                          </a:solidFill>
                          <a:latin typeface="IBM Plex Sans"/>
                          <a:ea typeface="IBM Plex Sans"/>
                          <a:cs typeface="IBM Plex Sans"/>
                          <a:sym typeface="IBM Plex Sans"/>
                        </a:rPr>
                        <a:t>​</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6.3%​</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6.4%​</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500"/>
                        <a:buFont typeface="Arial"/>
                        <a:buNone/>
                      </a:pPr>
                      <a:r>
                        <a:rPr lang="en-US" sz="1500" b="0" u="none" strike="noStrike" cap="none">
                          <a:solidFill>
                            <a:srgbClr val="3F3F3F"/>
                          </a:solidFill>
                          <a:latin typeface="IBM Plex Sans"/>
                          <a:ea typeface="IBM Plex Sans"/>
                          <a:cs typeface="IBM Plex Sans"/>
                          <a:sym typeface="IBM Plex Sans"/>
                        </a:rPr>
                        <a:t>4.7%​</a:t>
                      </a:r>
                      <a:endParaRPr sz="1500" b="0" i="0" u="none" strike="noStrike" cap="none">
                        <a:solidFill>
                          <a:srgbClr val="3F3F3F"/>
                        </a:solidFill>
                        <a:latin typeface="IBM Plex Sans"/>
                        <a:ea typeface="IBM Plex Sans"/>
                        <a:cs typeface="IBM Plex Sans"/>
                        <a:sym typeface="IBM Plex Sans"/>
                      </a:endParaRPr>
                    </a:p>
                  </a:txBody>
                  <a:tcPr marL="155300" marR="116475" marT="77650" marB="776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C7C6C1"/>
                      </a:solidFill>
                      <a:prstDash val="solid"/>
                      <a:round/>
                      <a:headEnd type="none" w="sm" len="sm"/>
                      <a:tailEnd type="none" w="sm" len="sm"/>
                    </a:lnT>
                    <a:lnB w="9525" cap="flat" cmpd="sng">
                      <a:solidFill>
                        <a:srgbClr val="C7C6C1"/>
                      </a:solidFill>
                      <a:prstDash val="solid"/>
                      <a:round/>
                      <a:headEnd type="none" w="sm" len="sm"/>
                      <a:tailEnd type="none" w="sm" len="sm"/>
                    </a:lnB>
                  </a:tcPr>
                </a:tc>
                <a:extLst>
                  <a:ext uri="{0D108BD9-81ED-4DB2-BD59-A6C34878D82A}">
                    <a16:rowId xmlns:a16="http://schemas.microsoft.com/office/drawing/2014/main" val="10008"/>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pic>
        <p:nvPicPr>
          <p:cNvPr id="348" name="Google Shape;348;g274831191ac_0_34"/>
          <p:cNvPicPr preferRelativeResize="0"/>
          <p:nvPr/>
        </p:nvPicPr>
        <p:blipFill rotWithShape="1">
          <a:blip r:embed="rId3">
            <a:alphaModFix/>
          </a:blip>
          <a:srcRect t="9263" b="9263"/>
          <a:stretch/>
        </p:blipFill>
        <p:spPr>
          <a:xfrm>
            <a:off x="1305200" y="1680900"/>
            <a:ext cx="10026600" cy="4595076"/>
          </a:xfrm>
          <a:prstGeom prst="rect">
            <a:avLst/>
          </a:prstGeom>
          <a:noFill/>
          <a:ln>
            <a:noFill/>
          </a:ln>
        </p:spPr>
      </p:pic>
      <p:sp>
        <p:nvSpPr>
          <p:cNvPr id="349" name="Google Shape;349;g274831191ac_0_34"/>
          <p:cNvSpPr txBox="1">
            <a:spLocks noGrp="1"/>
          </p:cNvSpPr>
          <p:nvPr>
            <p:ph type="title"/>
          </p:nvPr>
        </p:nvSpPr>
        <p:spPr>
          <a:xfrm>
            <a:off x="648899" y="283971"/>
            <a:ext cx="100266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Engineering Design Spine</a:t>
            </a:r>
            <a:endParaRPr/>
          </a:p>
        </p:txBody>
      </p:sp>
      <p:sp>
        <p:nvSpPr>
          <p:cNvPr id="350" name="Google Shape;350;g274831191ac_0_34"/>
          <p:cNvSpPr txBox="1">
            <a:spLocks noGrp="1"/>
          </p:cNvSpPr>
          <p:nvPr>
            <p:ph type="body" idx="1"/>
          </p:nvPr>
        </p:nvSpPr>
        <p:spPr>
          <a:xfrm>
            <a:off x="644771" y="1193082"/>
            <a:ext cx="10709100" cy="73470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rgbClr val="A23638"/>
              </a:buClr>
              <a:buSzPts val="2000"/>
              <a:buFont typeface="IBM Plex Sans Light"/>
              <a:buNone/>
            </a:pPr>
            <a:r>
              <a:rPr lang="en-US">
                <a:solidFill>
                  <a:srgbClr val="A23638"/>
                </a:solidFill>
              </a:rPr>
              <a:t>Series of 12 undergraduate design courses that teaches students to synthesize, analyze, and optimize solutions for open-ended and societally impactful problems. </a:t>
            </a:r>
            <a:endParaRPr/>
          </a:p>
          <a:p>
            <a:pPr marL="0" lvl="0" indent="0" algn="l" rtl="0">
              <a:lnSpc>
                <a:spcPct val="100000"/>
              </a:lnSpc>
              <a:spcBef>
                <a:spcPts val="0"/>
              </a:spcBef>
              <a:spcAft>
                <a:spcPts val="0"/>
              </a:spcAft>
              <a:buClr>
                <a:schemeClr val="accent1"/>
              </a:buClr>
              <a:buSzPts val="2000"/>
              <a:buFont typeface="IBM Plex Sans Light"/>
              <a:buNone/>
            </a:pPr>
            <a:endParaRPr/>
          </a:p>
        </p:txBody>
      </p:sp>
      <p:sp>
        <p:nvSpPr>
          <p:cNvPr id="351" name="Google Shape;351;g274831191ac_0_34"/>
          <p:cNvSpPr txBox="1"/>
          <p:nvPr/>
        </p:nvSpPr>
        <p:spPr>
          <a:xfrm>
            <a:off x="991150" y="2486163"/>
            <a:ext cx="2703900" cy="1656300"/>
          </a:xfrm>
          <a:prstGeom prst="rect">
            <a:avLst/>
          </a:prstGeom>
          <a:noFill/>
          <a:ln>
            <a:noFill/>
          </a:ln>
        </p:spPr>
        <p:txBody>
          <a:bodyPr spcFirstLastPara="1" wrap="square" lIns="123825" tIns="123825" rIns="123825" bIns="123825" anchor="t" anchorCtr="0">
            <a:noAutofit/>
          </a:bodyPr>
          <a:lstStyle/>
          <a:p>
            <a:pPr marL="114300" marR="0" lvl="1" indent="-114300" algn="l" rtl="0">
              <a:lnSpc>
                <a:spcPct val="90000"/>
              </a:lnSpc>
              <a:spcBef>
                <a:spcPts val="0"/>
              </a:spcBef>
              <a:spcAft>
                <a:spcPts val="0"/>
              </a:spcAft>
              <a:buClr>
                <a:srgbClr val="000000"/>
              </a:buClr>
              <a:buSzPts val="1400"/>
              <a:buFont typeface="IBM Plex Sans"/>
              <a:buChar char="•"/>
            </a:pPr>
            <a:r>
              <a:rPr lang="en-US" sz="1400" b="0" i="0" u="none" strike="noStrike" cap="none">
                <a:solidFill>
                  <a:srgbClr val="000000"/>
                </a:solidFill>
                <a:latin typeface="IBM Plex Sans"/>
                <a:ea typeface="IBM Plex Sans"/>
                <a:cs typeface="IBM Plex Sans"/>
                <a:sym typeface="IBM Plex Sans"/>
              </a:rPr>
              <a:t>Engineering Design &amp; Systems Thinking</a:t>
            </a:r>
            <a:endParaRPr sz="1400" b="0" i="0" u="none" strike="noStrike" cap="none">
              <a:solidFill>
                <a:srgbClr val="000000"/>
              </a:solidFill>
              <a:latin typeface="Arial"/>
              <a:ea typeface="Arial"/>
              <a:cs typeface="Arial"/>
              <a:sym typeface="Arial"/>
            </a:endParaRPr>
          </a:p>
          <a:p>
            <a:pPr marL="114300" marR="0" lvl="1" indent="-114300" algn="l" rtl="0">
              <a:lnSpc>
                <a:spcPct val="90000"/>
              </a:lnSpc>
              <a:spcBef>
                <a:spcPts val="210"/>
              </a:spcBef>
              <a:spcAft>
                <a:spcPts val="0"/>
              </a:spcAft>
              <a:buClr>
                <a:srgbClr val="000000"/>
              </a:buClr>
              <a:buSzPts val="1400"/>
              <a:buFont typeface="IBM Plex Sans"/>
              <a:buChar char="•"/>
            </a:pPr>
            <a:r>
              <a:rPr lang="en-US" sz="1400" b="0" i="0" u="none" strike="noStrike" cap="none">
                <a:solidFill>
                  <a:srgbClr val="000000"/>
                </a:solidFill>
                <a:latin typeface="IBM Plex Sans"/>
                <a:ea typeface="IBM Plex Sans"/>
                <a:cs typeface="IBM Plex Sans"/>
                <a:sym typeface="IBM Plex Sans"/>
              </a:rPr>
              <a:t>Automation with Sensors </a:t>
            </a:r>
            <a:endParaRPr sz="1400" b="0" i="0" u="none" strike="noStrike" cap="none">
              <a:solidFill>
                <a:srgbClr val="000000"/>
              </a:solidFill>
              <a:latin typeface="Arial"/>
              <a:ea typeface="Arial"/>
              <a:cs typeface="Arial"/>
              <a:sym typeface="Arial"/>
            </a:endParaRPr>
          </a:p>
          <a:p>
            <a:pPr marL="114300" marR="0" lvl="1" indent="-114300" algn="l" rtl="0">
              <a:lnSpc>
                <a:spcPct val="90000"/>
              </a:lnSpc>
              <a:spcBef>
                <a:spcPts val="210"/>
              </a:spcBef>
              <a:spcAft>
                <a:spcPts val="0"/>
              </a:spcAft>
              <a:buClr>
                <a:srgbClr val="000000"/>
              </a:buClr>
              <a:buSzPts val="1400"/>
              <a:buFont typeface="IBM Plex Sans"/>
              <a:buChar char="•"/>
            </a:pPr>
            <a:r>
              <a:rPr lang="en-US" sz="1400" b="0" i="0" u="none" strike="noStrike" cap="none">
                <a:solidFill>
                  <a:srgbClr val="000000"/>
                </a:solidFill>
                <a:latin typeface="IBM Plex Sans"/>
                <a:ea typeface="IBM Plex Sans"/>
                <a:cs typeface="IBM Plex Sans"/>
                <a:sym typeface="IBM Plex Sans"/>
              </a:rPr>
              <a:t>Entrepreneurial Thinking </a:t>
            </a:r>
            <a:endParaRPr sz="1400" b="0" i="0" u="none" strike="noStrike" cap="none">
              <a:solidFill>
                <a:srgbClr val="000000"/>
              </a:solidFill>
              <a:latin typeface="Arial"/>
              <a:ea typeface="Arial"/>
              <a:cs typeface="Arial"/>
              <a:sym typeface="Arial"/>
            </a:endParaRPr>
          </a:p>
        </p:txBody>
      </p:sp>
      <p:sp>
        <p:nvSpPr>
          <p:cNvPr id="352" name="Google Shape;352;g274831191ac_0_34"/>
          <p:cNvSpPr txBox="1"/>
          <p:nvPr/>
        </p:nvSpPr>
        <p:spPr>
          <a:xfrm>
            <a:off x="3090350" y="4310550"/>
            <a:ext cx="2557800" cy="1041600"/>
          </a:xfrm>
          <a:prstGeom prst="rect">
            <a:avLst/>
          </a:prstGeom>
          <a:noFill/>
          <a:ln>
            <a:noFill/>
          </a:ln>
        </p:spPr>
        <p:txBody>
          <a:bodyPr spcFirstLastPara="1" wrap="square" lIns="123825" tIns="123825" rIns="123825" bIns="123825" anchor="t" anchorCtr="0">
            <a:noAutofit/>
          </a:bodyPr>
          <a:lstStyle/>
          <a:p>
            <a:pPr marL="114300" marR="0" lvl="1" indent="-114300" algn="l" rtl="0">
              <a:lnSpc>
                <a:spcPct val="90000"/>
              </a:lnSpc>
              <a:spcBef>
                <a:spcPts val="0"/>
              </a:spcBef>
              <a:spcAft>
                <a:spcPts val="0"/>
              </a:spcAft>
              <a:buClr>
                <a:srgbClr val="000000"/>
              </a:buClr>
              <a:buSzPts val="1400"/>
              <a:buFont typeface="IBM Plex Sans"/>
              <a:buChar char="•"/>
            </a:pPr>
            <a:r>
              <a:rPr lang="en-US" sz="1400" b="0" i="0" u="none" strike="noStrike" cap="none">
                <a:solidFill>
                  <a:srgbClr val="000000"/>
                </a:solidFill>
                <a:latin typeface="IBM Plex Sans"/>
                <a:ea typeface="IBM Plex Sans"/>
                <a:cs typeface="IBM Plex Sans"/>
                <a:sym typeface="IBM Plex Sans"/>
              </a:rPr>
              <a:t>Statics and Introduction to Engineering Mechanics</a:t>
            </a:r>
            <a:endParaRPr sz="1400" b="0" i="0" u="none" strike="noStrike" cap="none">
              <a:solidFill>
                <a:srgbClr val="000000"/>
              </a:solidFill>
              <a:latin typeface="Arial"/>
              <a:ea typeface="Arial"/>
              <a:cs typeface="Arial"/>
              <a:sym typeface="Arial"/>
            </a:endParaRPr>
          </a:p>
          <a:p>
            <a:pPr marL="114300" marR="0" lvl="1" indent="-114300" algn="l" rtl="0">
              <a:lnSpc>
                <a:spcPct val="90000"/>
              </a:lnSpc>
              <a:spcBef>
                <a:spcPts val="210"/>
              </a:spcBef>
              <a:spcAft>
                <a:spcPts val="0"/>
              </a:spcAft>
              <a:buClr>
                <a:srgbClr val="000000"/>
              </a:buClr>
              <a:buSzPts val="1400"/>
              <a:buFont typeface="IBM Plex Sans"/>
              <a:buChar char="•"/>
            </a:pPr>
            <a:r>
              <a:rPr lang="en-US" sz="1400" b="0" i="0" u="none" strike="noStrike" cap="none">
                <a:solidFill>
                  <a:srgbClr val="000000"/>
                </a:solidFill>
                <a:latin typeface="IBM Plex Sans"/>
                <a:ea typeface="IBM Plex Sans"/>
                <a:cs typeface="IBM Plex Sans"/>
                <a:sym typeface="IBM Plex Sans"/>
              </a:rPr>
              <a:t>Design of Dynamical Systems</a:t>
            </a:r>
            <a:endParaRPr sz="1400" b="0" i="0" u="none" strike="noStrike" cap="none">
              <a:solidFill>
                <a:srgbClr val="000000"/>
              </a:solidFill>
              <a:latin typeface="Arial"/>
              <a:ea typeface="Arial"/>
              <a:cs typeface="Arial"/>
              <a:sym typeface="Arial"/>
            </a:endParaRPr>
          </a:p>
        </p:txBody>
      </p:sp>
      <p:sp>
        <p:nvSpPr>
          <p:cNvPr id="353" name="Google Shape;353;g274831191ac_0_34"/>
          <p:cNvSpPr txBox="1"/>
          <p:nvPr/>
        </p:nvSpPr>
        <p:spPr>
          <a:xfrm>
            <a:off x="5290450" y="2544850"/>
            <a:ext cx="2443200" cy="1241700"/>
          </a:xfrm>
          <a:prstGeom prst="rect">
            <a:avLst/>
          </a:prstGeom>
          <a:noFill/>
          <a:ln>
            <a:noFill/>
          </a:ln>
        </p:spPr>
        <p:txBody>
          <a:bodyPr spcFirstLastPara="1" wrap="square" lIns="123825" tIns="123825" rIns="123825" bIns="123825" anchor="t" anchorCtr="0">
            <a:noAutofit/>
          </a:bodyPr>
          <a:lstStyle/>
          <a:p>
            <a:pPr marL="114300" marR="0" lvl="1" indent="-114300" algn="l" rtl="0">
              <a:lnSpc>
                <a:spcPct val="90000"/>
              </a:lnSpc>
              <a:spcBef>
                <a:spcPts val="0"/>
              </a:spcBef>
              <a:spcAft>
                <a:spcPts val="0"/>
              </a:spcAft>
              <a:buClr>
                <a:srgbClr val="000000"/>
              </a:buClr>
              <a:buSzPts val="1400"/>
              <a:buFont typeface="IBM Plex Sans"/>
              <a:buChar char="•"/>
            </a:pPr>
            <a:r>
              <a:rPr lang="en-US" sz="1400" b="0" i="0" u="none" strike="noStrike" cap="none">
                <a:solidFill>
                  <a:srgbClr val="000000"/>
                </a:solidFill>
                <a:latin typeface="IBM Plex Sans"/>
                <a:ea typeface="IBM Plex Sans"/>
                <a:cs typeface="IBM Plex Sans"/>
                <a:sym typeface="IBM Plex Sans"/>
              </a:rPr>
              <a:t>Design with Materials</a:t>
            </a:r>
            <a:endParaRPr sz="1400" b="0" i="0" u="none" strike="noStrike" cap="none">
              <a:solidFill>
                <a:srgbClr val="000000"/>
              </a:solidFill>
              <a:latin typeface="Arial"/>
              <a:ea typeface="Arial"/>
              <a:cs typeface="Arial"/>
              <a:sym typeface="Arial"/>
            </a:endParaRPr>
          </a:p>
          <a:p>
            <a:pPr marL="114300" marR="0" lvl="1" indent="-114300" algn="l" rtl="0">
              <a:lnSpc>
                <a:spcPct val="90000"/>
              </a:lnSpc>
              <a:spcBef>
                <a:spcPts val="210"/>
              </a:spcBef>
              <a:spcAft>
                <a:spcPts val="0"/>
              </a:spcAft>
              <a:buClr>
                <a:srgbClr val="000000"/>
              </a:buClr>
              <a:buSzPts val="1400"/>
              <a:buFont typeface="IBM Plex Sans"/>
              <a:buChar char="•"/>
            </a:pPr>
            <a:r>
              <a:rPr lang="en-US" sz="1400" b="0" i="0" u="none" strike="noStrike" cap="none">
                <a:solidFill>
                  <a:srgbClr val="000000"/>
                </a:solidFill>
                <a:latin typeface="IBM Plex Sans"/>
                <a:ea typeface="IBM Plex Sans"/>
                <a:cs typeface="IBM Plex Sans"/>
                <a:sym typeface="IBM Plex Sans"/>
              </a:rPr>
              <a:t>Engineering Design</a:t>
            </a:r>
            <a:endParaRPr sz="1400" b="0" i="0" u="none" strike="noStrike" cap="none">
              <a:solidFill>
                <a:srgbClr val="000000"/>
              </a:solidFill>
              <a:latin typeface="Arial"/>
              <a:ea typeface="Arial"/>
              <a:cs typeface="Arial"/>
              <a:sym typeface="Arial"/>
            </a:endParaRPr>
          </a:p>
          <a:p>
            <a:pPr marL="114300" marR="0" lvl="1" indent="-114300" algn="l" rtl="0">
              <a:lnSpc>
                <a:spcPct val="90000"/>
              </a:lnSpc>
              <a:spcBef>
                <a:spcPts val="210"/>
              </a:spcBef>
              <a:spcAft>
                <a:spcPts val="0"/>
              </a:spcAft>
              <a:buClr>
                <a:srgbClr val="000000"/>
              </a:buClr>
              <a:buSzPts val="1400"/>
              <a:buFont typeface="IBM Plex Sans"/>
              <a:buChar char="•"/>
            </a:pPr>
            <a:r>
              <a:rPr lang="en-US" sz="1400" b="0" i="0" u="none" strike="noStrike" cap="none">
                <a:solidFill>
                  <a:srgbClr val="000000"/>
                </a:solidFill>
                <a:latin typeface="IBM Plex Sans"/>
                <a:ea typeface="IBM Plex Sans"/>
                <a:cs typeface="IBM Plex Sans"/>
                <a:sym typeface="IBM Plex Sans"/>
              </a:rPr>
              <a:t>Engineering Economics &amp; Project Management</a:t>
            </a:r>
            <a:endParaRPr sz="1400" b="0" i="0" u="none" strike="noStrike" cap="none">
              <a:solidFill>
                <a:srgbClr val="000000"/>
              </a:solidFill>
              <a:latin typeface="Arial"/>
              <a:ea typeface="Arial"/>
              <a:cs typeface="Arial"/>
              <a:sym typeface="Arial"/>
            </a:endParaRPr>
          </a:p>
        </p:txBody>
      </p:sp>
      <p:sp>
        <p:nvSpPr>
          <p:cNvPr id="354" name="Google Shape;354;g274831191ac_0_34"/>
          <p:cNvSpPr txBox="1"/>
          <p:nvPr/>
        </p:nvSpPr>
        <p:spPr>
          <a:xfrm>
            <a:off x="7069500" y="4194150"/>
            <a:ext cx="2979900" cy="1515900"/>
          </a:xfrm>
          <a:prstGeom prst="rect">
            <a:avLst/>
          </a:prstGeom>
          <a:noFill/>
          <a:ln>
            <a:noFill/>
          </a:ln>
        </p:spPr>
        <p:txBody>
          <a:bodyPr spcFirstLastPara="1" wrap="square" lIns="123825" tIns="123825" rIns="123825" bIns="123825" anchor="t" anchorCtr="0">
            <a:noAutofit/>
          </a:bodyPr>
          <a:lstStyle/>
          <a:p>
            <a:pPr marL="114300" marR="0" lvl="1" indent="-114300" algn="l" rtl="0">
              <a:lnSpc>
                <a:spcPct val="90000"/>
              </a:lnSpc>
              <a:spcBef>
                <a:spcPts val="210"/>
              </a:spcBef>
              <a:spcAft>
                <a:spcPts val="0"/>
              </a:spcAft>
              <a:buClr>
                <a:srgbClr val="000000"/>
              </a:buClr>
              <a:buSzPts val="1400"/>
              <a:buFont typeface="IBM Plex Sans"/>
              <a:buChar char="•"/>
            </a:pPr>
            <a:r>
              <a:rPr lang="en-US" sz="1400" b="0" i="0" u="none" strike="noStrike" cap="none">
                <a:solidFill>
                  <a:srgbClr val="000000"/>
                </a:solidFill>
                <a:latin typeface="IBM Plex Sans"/>
                <a:ea typeface="IBM Plex Sans"/>
                <a:cs typeface="IBM Plex Sans"/>
                <a:sym typeface="IBM Plex Sans"/>
              </a:rPr>
              <a:t>Capstone Design</a:t>
            </a:r>
            <a:endParaRPr sz="1400" b="0" i="0" u="none" strike="noStrike" cap="none">
              <a:solidFill>
                <a:srgbClr val="000000"/>
              </a:solidFill>
              <a:latin typeface="Arial"/>
              <a:ea typeface="Arial"/>
              <a:cs typeface="Arial"/>
              <a:sym typeface="Arial"/>
            </a:endParaRPr>
          </a:p>
          <a:p>
            <a:pPr marL="114300" marR="0" lvl="1" indent="-114300" algn="l" rtl="0">
              <a:lnSpc>
                <a:spcPct val="90000"/>
              </a:lnSpc>
              <a:spcBef>
                <a:spcPts val="210"/>
              </a:spcBef>
              <a:spcAft>
                <a:spcPts val="0"/>
              </a:spcAft>
              <a:buClr>
                <a:srgbClr val="000000"/>
              </a:buClr>
              <a:buSzPts val="1400"/>
              <a:buFont typeface="IBM Plex Sans"/>
              <a:buChar char="•"/>
            </a:pPr>
            <a:r>
              <a:rPr lang="en-US" sz="1400" b="0" i="0" u="none" strike="noStrike" cap="none">
                <a:solidFill>
                  <a:srgbClr val="000000"/>
                </a:solidFill>
                <a:latin typeface="IBM Plex Sans"/>
                <a:ea typeface="IBM Plex Sans"/>
                <a:cs typeface="IBM Plex Sans"/>
                <a:sym typeface="IBM Plex Sans"/>
              </a:rPr>
              <a:t>Innovation: Proposition Value</a:t>
            </a:r>
            <a:endParaRPr sz="1400" b="0" i="0" u="none" strike="noStrike" cap="none">
              <a:solidFill>
                <a:srgbClr val="000000"/>
              </a:solidFill>
              <a:latin typeface="Arial"/>
              <a:ea typeface="Arial"/>
              <a:cs typeface="Arial"/>
              <a:sym typeface="Arial"/>
            </a:endParaRPr>
          </a:p>
          <a:p>
            <a:pPr marL="114300" marR="0" lvl="1" indent="-114300" algn="l" rtl="0">
              <a:lnSpc>
                <a:spcPct val="90000"/>
              </a:lnSpc>
              <a:spcBef>
                <a:spcPts val="210"/>
              </a:spcBef>
              <a:spcAft>
                <a:spcPts val="0"/>
              </a:spcAft>
              <a:buClr>
                <a:srgbClr val="000000"/>
              </a:buClr>
              <a:buSzPts val="1400"/>
              <a:buFont typeface="IBM Plex Sans"/>
              <a:buChar char="•"/>
            </a:pPr>
            <a:r>
              <a:rPr lang="en-US" sz="1400" b="0" i="0" u="none" strike="noStrike" cap="none">
                <a:solidFill>
                  <a:srgbClr val="000000"/>
                </a:solidFill>
                <a:latin typeface="IBM Plex Sans"/>
                <a:ea typeface="IBM Plex Sans"/>
                <a:cs typeface="IBM Plex Sans"/>
                <a:sym typeface="IBM Plex Sans"/>
              </a:rPr>
              <a:t>Innovation: Venture Planning </a:t>
            </a:r>
            <a:endParaRPr sz="1400" b="0" i="0" u="none" strike="noStrike" cap="none">
              <a:solidFill>
                <a:srgbClr val="000000"/>
              </a:solidFill>
              <a:latin typeface="IBM Plex Sans"/>
              <a:ea typeface="IBM Plex Sans"/>
              <a:cs typeface="IBM Plex Sans"/>
              <a:sym typeface="IBM Plex Sans"/>
            </a:endParaRPr>
          </a:p>
          <a:p>
            <a:pPr marL="0" marR="0" lvl="0" indent="0" algn="l" rtl="0">
              <a:lnSpc>
                <a:spcPct val="90000"/>
              </a:lnSpc>
              <a:spcBef>
                <a:spcPts val="210"/>
              </a:spcBef>
              <a:spcAft>
                <a:spcPts val="0"/>
              </a:spcAft>
              <a:buClr>
                <a:srgbClr val="000000"/>
              </a:buClr>
              <a:buSzPts val="1400"/>
              <a:buFont typeface="Arial"/>
              <a:buNone/>
            </a:pPr>
            <a:r>
              <a:rPr lang="en-US" sz="1400" b="0" i="0" u="none" strike="noStrike" cap="none">
                <a:solidFill>
                  <a:srgbClr val="000000"/>
                </a:solidFill>
                <a:latin typeface="IBM Plex Sans"/>
                <a:ea typeface="IBM Plex Sans"/>
                <a:cs typeface="IBM Plex Sans"/>
                <a:sym typeface="IBM Plex Sans"/>
              </a:rPr>
              <a:t>   &amp; Pitch</a:t>
            </a:r>
            <a:endParaRPr sz="1400" b="0" i="0" u="none" strike="noStrike" cap="none">
              <a:solidFill>
                <a:srgbClr val="000000"/>
              </a:solidFill>
              <a:latin typeface="Arial"/>
              <a:ea typeface="Arial"/>
              <a:cs typeface="Arial"/>
              <a:sym typeface="Arial"/>
            </a:endParaRPr>
          </a:p>
        </p:txBody>
      </p:sp>
      <p:sp>
        <p:nvSpPr>
          <p:cNvPr id="355" name="Google Shape;355;g274831191ac_0_34"/>
          <p:cNvSpPr txBox="1"/>
          <p:nvPr/>
        </p:nvSpPr>
        <p:spPr>
          <a:xfrm>
            <a:off x="5378109" y="2104940"/>
            <a:ext cx="1435800" cy="517800"/>
          </a:xfrm>
          <a:prstGeom prst="rect">
            <a:avLst/>
          </a:prstGeom>
          <a:noFill/>
          <a:ln>
            <a:noFill/>
          </a:ln>
        </p:spPr>
        <p:txBody>
          <a:bodyPr spcFirstLastPara="1" wrap="square" lIns="68575" tIns="45700" rIns="68575" bIns="45700" anchor="ctr" anchorCtr="0">
            <a:noAutofit/>
          </a:bodyPr>
          <a:lstStyle/>
          <a:p>
            <a:pPr marL="0" marR="0" lvl="0" indent="0" algn="l" rtl="0">
              <a:lnSpc>
                <a:spcPct val="90000"/>
              </a:lnSpc>
              <a:spcBef>
                <a:spcPts val="0"/>
              </a:spcBef>
              <a:spcAft>
                <a:spcPts val="0"/>
              </a:spcAft>
              <a:buClr>
                <a:schemeClr val="lt1"/>
              </a:buClr>
              <a:buSzPts val="3600"/>
              <a:buFont typeface="IBM Plex Sans"/>
              <a:buNone/>
            </a:pPr>
            <a:r>
              <a:rPr lang="en-US" sz="2400" b="0" i="0" u="none" strike="noStrike" cap="none">
                <a:solidFill>
                  <a:schemeClr val="dk2"/>
                </a:solidFill>
                <a:latin typeface="IBM Plex Sans"/>
                <a:ea typeface="IBM Plex Sans"/>
                <a:cs typeface="IBM Plex Sans"/>
                <a:sym typeface="IBM Plex Sans"/>
              </a:rPr>
              <a:t>Year 3</a:t>
            </a:r>
            <a:endParaRPr sz="200" b="0" i="0" u="none" strike="noStrike" cap="none">
              <a:solidFill>
                <a:schemeClr val="dk2"/>
              </a:solidFill>
              <a:latin typeface="Arial"/>
              <a:ea typeface="Arial"/>
              <a:cs typeface="Arial"/>
              <a:sym typeface="Arial"/>
            </a:endParaRPr>
          </a:p>
        </p:txBody>
      </p:sp>
      <p:sp>
        <p:nvSpPr>
          <p:cNvPr id="356" name="Google Shape;356;g274831191ac_0_34"/>
          <p:cNvSpPr txBox="1"/>
          <p:nvPr/>
        </p:nvSpPr>
        <p:spPr>
          <a:xfrm>
            <a:off x="7205397" y="5268453"/>
            <a:ext cx="1435800" cy="517800"/>
          </a:xfrm>
          <a:prstGeom prst="rect">
            <a:avLst/>
          </a:prstGeom>
          <a:noFill/>
          <a:ln>
            <a:noFill/>
          </a:ln>
        </p:spPr>
        <p:txBody>
          <a:bodyPr spcFirstLastPara="1" wrap="square" lIns="68575" tIns="45700" rIns="68575" bIns="45700" anchor="ctr" anchorCtr="0">
            <a:noAutofit/>
          </a:bodyPr>
          <a:lstStyle/>
          <a:p>
            <a:pPr marL="0" marR="0" lvl="0" indent="0" algn="l" rtl="0">
              <a:lnSpc>
                <a:spcPct val="90000"/>
              </a:lnSpc>
              <a:spcBef>
                <a:spcPts val="0"/>
              </a:spcBef>
              <a:spcAft>
                <a:spcPts val="0"/>
              </a:spcAft>
              <a:buClr>
                <a:schemeClr val="lt1"/>
              </a:buClr>
              <a:buSzPts val="3600"/>
              <a:buFont typeface="IBM Plex Sans"/>
              <a:buNone/>
            </a:pPr>
            <a:r>
              <a:rPr lang="en-US" sz="2400" b="0" i="0" u="none" strike="noStrike" cap="none">
                <a:solidFill>
                  <a:schemeClr val="dk2"/>
                </a:solidFill>
                <a:latin typeface="IBM Plex Sans"/>
                <a:ea typeface="IBM Plex Sans"/>
                <a:cs typeface="IBM Plex Sans"/>
                <a:sym typeface="IBM Plex Sans"/>
              </a:rPr>
              <a:t>Year 4</a:t>
            </a:r>
            <a:endParaRPr sz="200" b="0" i="0" u="none" strike="noStrike" cap="none">
              <a:solidFill>
                <a:schemeClr val="dk2"/>
              </a:solidFill>
              <a:latin typeface="Arial"/>
              <a:ea typeface="Arial"/>
              <a:cs typeface="Arial"/>
              <a:sym typeface="Arial"/>
            </a:endParaRPr>
          </a:p>
        </p:txBody>
      </p:sp>
      <p:sp>
        <p:nvSpPr>
          <p:cNvPr id="357" name="Google Shape;357;g274831191ac_0_34"/>
          <p:cNvSpPr txBox="1"/>
          <p:nvPr/>
        </p:nvSpPr>
        <p:spPr>
          <a:xfrm>
            <a:off x="3215409" y="5268453"/>
            <a:ext cx="1435800" cy="517800"/>
          </a:xfrm>
          <a:prstGeom prst="rect">
            <a:avLst/>
          </a:prstGeom>
          <a:noFill/>
          <a:ln>
            <a:noFill/>
          </a:ln>
        </p:spPr>
        <p:txBody>
          <a:bodyPr spcFirstLastPara="1" wrap="square" lIns="68575" tIns="45700" rIns="68575" bIns="45700" anchor="ctr" anchorCtr="0">
            <a:noAutofit/>
          </a:bodyPr>
          <a:lstStyle/>
          <a:p>
            <a:pPr marL="0" marR="0" lvl="0" indent="0" algn="l" rtl="0">
              <a:lnSpc>
                <a:spcPct val="90000"/>
              </a:lnSpc>
              <a:spcBef>
                <a:spcPts val="0"/>
              </a:spcBef>
              <a:spcAft>
                <a:spcPts val="0"/>
              </a:spcAft>
              <a:buClr>
                <a:schemeClr val="lt1"/>
              </a:buClr>
              <a:buSzPts val="3600"/>
              <a:buFont typeface="IBM Plex Sans"/>
              <a:buNone/>
            </a:pPr>
            <a:r>
              <a:rPr lang="en-US" sz="2400" b="0" i="0" u="none" strike="noStrike" cap="none">
                <a:solidFill>
                  <a:schemeClr val="dk2"/>
                </a:solidFill>
                <a:latin typeface="IBM Plex Sans"/>
                <a:ea typeface="IBM Plex Sans"/>
                <a:cs typeface="IBM Plex Sans"/>
                <a:sym typeface="IBM Plex Sans"/>
              </a:rPr>
              <a:t>Year 2</a:t>
            </a:r>
            <a:endParaRPr sz="200" b="0" i="0" u="none" strike="noStrike" cap="none">
              <a:solidFill>
                <a:schemeClr val="dk2"/>
              </a:solidFill>
              <a:latin typeface="Arial"/>
              <a:ea typeface="Arial"/>
              <a:cs typeface="Arial"/>
              <a:sym typeface="Arial"/>
            </a:endParaRPr>
          </a:p>
        </p:txBody>
      </p:sp>
      <p:sp>
        <p:nvSpPr>
          <p:cNvPr id="358" name="Google Shape;358;g274831191ac_0_34"/>
          <p:cNvSpPr txBox="1"/>
          <p:nvPr/>
        </p:nvSpPr>
        <p:spPr>
          <a:xfrm>
            <a:off x="1097122" y="2104940"/>
            <a:ext cx="1435800" cy="517800"/>
          </a:xfrm>
          <a:prstGeom prst="rect">
            <a:avLst/>
          </a:prstGeom>
          <a:noFill/>
          <a:ln>
            <a:noFill/>
          </a:ln>
        </p:spPr>
        <p:txBody>
          <a:bodyPr spcFirstLastPara="1" wrap="square" lIns="68575" tIns="45700" rIns="68575" bIns="45700" anchor="ctr" anchorCtr="0">
            <a:noAutofit/>
          </a:bodyPr>
          <a:lstStyle/>
          <a:p>
            <a:pPr marL="0" marR="0" lvl="0" indent="0" algn="l" rtl="0">
              <a:lnSpc>
                <a:spcPct val="90000"/>
              </a:lnSpc>
              <a:spcBef>
                <a:spcPts val="0"/>
              </a:spcBef>
              <a:spcAft>
                <a:spcPts val="0"/>
              </a:spcAft>
              <a:buClr>
                <a:schemeClr val="lt1"/>
              </a:buClr>
              <a:buSzPts val="3600"/>
              <a:buFont typeface="IBM Plex Sans"/>
              <a:buNone/>
            </a:pPr>
            <a:r>
              <a:rPr lang="en-US" sz="2400" b="0" i="0" u="none" strike="noStrike" cap="none">
                <a:solidFill>
                  <a:schemeClr val="dk2"/>
                </a:solidFill>
                <a:latin typeface="IBM Plex Sans"/>
                <a:ea typeface="IBM Plex Sans"/>
                <a:cs typeface="IBM Plex Sans"/>
                <a:sym typeface="IBM Plex Sans"/>
              </a:rPr>
              <a:t>Year 1</a:t>
            </a:r>
            <a:endParaRPr sz="200" b="0" i="0" u="none" strike="noStrike" cap="none">
              <a:solidFill>
                <a:schemeClr val="dk2"/>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18"/>
          <p:cNvSpPr txBox="1">
            <a:spLocks noGrp="1"/>
          </p:cNvSpPr>
          <p:nvPr>
            <p:ph type="title"/>
          </p:nvPr>
        </p:nvSpPr>
        <p:spPr>
          <a:xfrm>
            <a:off x="725099" y="283971"/>
            <a:ext cx="10026650" cy="846386"/>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MakerCenter</a:t>
            </a:r>
            <a:endParaRPr/>
          </a:p>
        </p:txBody>
      </p:sp>
      <p:sp>
        <p:nvSpPr>
          <p:cNvPr id="364" name="Google Shape;364;p18"/>
          <p:cNvSpPr txBox="1"/>
          <p:nvPr/>
        </p:nvSpPr>
        <p:spPr>
          <a:xfrm>
            <a:off x="11392168" y="6460941"/>
            <a:ext cx="635332" cy="365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nvGrpSpPr>
          <p:cNvPr id="365" name="Google Shape;365;p18"/>
          <p:cNvGrpSpPr/>
          <p:nvPr/>
        </p:nvGrpSpPr>
        <p:grpSpPr>
          <a:xfrm>
            <a:off x="725109" y="1418864"/>
            <a:ext cx="10567957" cy="4916648"/>
            <a:chOff x="492761" y="1051635"/>
            <a:chExt cx="11357288" cy="5283877"/>
          </a:xfrm>
        </p:grpSpPr>
        <p:pic>
          <p:nvPicPr>
            <p:cNvPr id="366" name="Google Shape;366;p18" title="302_1084.jpg"/>
            <p:cNvPicPr preferRelativeResize="0"/>
            <p:nvPr/>
          </p:nvPicPr>
          <p:blipFill rotWithShape="1">
            <a:blip r:embed="rId3">
              <a:alphaModFix/>
            </a:blip>
            <a:srcRect l="149" r="149"/>
            <a:stretch/>
          </p:blipFill>
          <p:spPr>
            <a:xfrm>
              <a:off x="4329081" y="1295604"/>
              <a:ext cx="3195786" cy="2133190"/>
            </a:xfrm>
            <a:prstGeom prst="rect">
              <a:avLst/>
            </a:prstGeom>
            <a:noFill/>
            <a:ln>
              <a:noFill/>
            </a:ln>
          </p:spPr>
        </p:pic>
        <p:pic>
          <p:nvPicPr>
            <p:cNvPr id="367" name="Google Shape;367;p18" title="SIT knk17 abs flex space view 2 1510.jpg"/>
            <p:cNvPicPr preferRelativeResize="0"/>
            <p:nvPr/>
          </p:nvPicPr>
          <p:blipFill rotWithShape="1">
            <a:blip r:embed="rId4">
              <a:alphaModFix/>
            </a:blip>
            <a:srcRect t="14321" b="14321"/>
            <a:stretch/>
          </p:blipFill>
          <p:spPr>
            <a:xfrm>
              <a:off x="746093" y="1294629"/>
              <a:ext cx="3196339" cy="2134958"/>
            </a:xfrm>
            <a:prstGeom prst="rect">
              <a:avLst/>
            </a:prstGeom>
            <a:noFill/>
            <a:ln>
              <a:noFill/>
            </a:ln>
          </p:spPr>
        </p:pic>
        <p:pic>
          <p:nvPicPr>
            <p:cNvPr id="368" name="Google Shape;368;p18" descr="A picture containing stationary, brush, tool&#10;&#10;Description automatically generated"/>
            <p:cNvPicPr preferRelativeResize="0"/>
            <p:nvPr/>
          </p:nvPicPr>
          <p:blipFill rotWithShape="1">
            <a:blip r:embed="rId5">
              <a:alphaModFix/>
            </a:blip>
            <a:srcRect/>
            <a:stretch/>
          </p:blipFill>
          <p:spPr>
            <a:xfrm>
              <a:off x="7911793" y="1288461"/>
              <a:ext cx="3233388" cy="2137892"/>
            </a:xfrm>
            <a:prstGeom prst="rect">
              <a:avLst/>
            </a:prstGeom>
            <a:noFill/>
            <a:ln>
              <a:noFill/>
            </a:ln>
          </p:spPr>
        </p:pic>
        <p:sp>
          <p:nvSpPr>
            <p:cNvPr id="369" name="Google Shape;369;p18"/>
            <p:cNvSpPr txBox="1"/>
            <p:nvPr/>
          </p:nvSpPr>
          <p:spPr>
            <a:xfrm>
              <a:off x="1074768" y="3427634"/>
              <a:ext cx="2743200" cy="338700"/>
            </a:xfrm>
            <a:prstGeom prst="rect">
              <a:avLst/>
            </a:prstGeom>
            <a:noFill/>
            <a:ln>
              <a:noFill/>
            </a:ln>
          </p:spPr>
          <p:txBody>
            <a:bodyPr spcFirstLastPara="1" wrap="square" lIns="85050" tIns="42525" rIns="85050" bIns="42525" anchor="t" anchorCtr="0">
              <a:spAutoFit/>
            </a:bodyPr>
            <a:lstStyle/>
            <a:p>
              <a:pPr marL="0" marR="0" lvl="0" indent="0" algn="l" rtl="0">
                <a:lnSpc>
                  <a:spcPct val="100000"/>
                </a:lnSpc>
                <a:spcBef>
                  <a:spcPts val="0"/>
                </a:spcBef>
                <a:spcAft>
                  <a:spcPts val="0"/>
                </a:spcAft>
                <a:buClr>
                  <a:srgbClr val="000000"/>
                </a:buClr>
                <a:buSzPts val="1489"/>
                <a:buFont typeface="Arial"/>
                <a:buNone/>
              </a:pPr>
              <a:r>
                <a:rPr lang="en-US" sz="1488" b="1"/>
                <a:t>ABS </a:t>
              </a:r>
              <a:r>
                <a:rPr lang="en-US" sz="1488" b="1" i="0" u="none" strike="noStrike" cap="none">
                  <a:solidFill>
                    <a:srgbClr val="000000"/>
                  </a:solidFill>
                  <a:latin typeface="Arial"/>
                  <a:ea typeface="Arial"/>
                  <a:cs typeface="Arial"/>
                  <a:sym typeface="Arial"/>
                </a:rPr>
                <a:t>MakerSpace</a:t>
              </a:r>
              <a:endParaRPr sz="1488" b="1" i="0" u="none" strike="noStrike" cap="none">
                <a:solidFill>
                  <a:srgbClr val="000000"/>
                </a:solidFill>
                <a:latin typeface="Arial"/>
                <a:ea typeface="Arial"/>
                <a:cs typeface="Arial"/>
                <a:sym typeface="Arial"/>
              </a:endParaRPr>
            </a:p>
          </p:txBody>
        </p:sp>
        <p:sp>
          <p:nvSpPr>
            <p:cNvPr id="370" name="Google Shape;370;p18"/>
            <p:cNvSpPr txBox="1"/>
            <p:nvPr/>
          </p:nvSpPr>
          <p:spPr>
            <a:xfrm>
              <a:off x="4664587" y="3441659"/>
              <a:ext cx="2743200" cy="338700"/>
            </a:xfrm>
            <a:prstGeom prst="rect">
              <a:avLst/>
            </a:prstGeom>
            <a:noFill/>
            <a:ln>
              <a:noFill/>
            </a:ln>
          </p:spPr>
          <p:txBody>
            <a:bodyPr spcFirstLastPara="1" wrap="square" lIns="85050" tIns="42525" rIns="85050" bIns="42525" anchor="t" anchorCtr="0">
              <a:spAutoFit/>
            </a:bodyPr>
            <a:lstStyle/>
            <a:p>
              <a:pPr marL="0" marR="0" lvl="0" indent="0" algn="l" rtl="0">
                <a:lnSpc>
                  <a:spcPct val="100000"/>
                </a:lnSpc>
                <a:spcBef>
                  <a:spcPts val="0"/>
                </a:spcBef>
                <a:spcAft>
                  <a:spcPts val="0"/>
                </a:spcAft>
                <a:buClr>
                  <a:srgbClr val="000000"/>
                </a:buClr>
                <a:buSzPts val="1489"/>
                <a:buFont typeface="Arial"/>
                <a:buNone/>
              </a:pPr>
              <a:r>
                <a:rPr lang="en-US" sz="1488" b="1" i="0" u="none" strike="noStrike" cap="none">
                  <a:solidFill>
                    <a:srgbClr val="000000"/>
                  </a:solidFill>
                  <a:latin typeface="Arial"/>
                  <a:ea typeface="Arial"/>
                  <a:cs typeface="Arial"/>
                  <a:sym typeface="Arial"/>
                </a:rPr>
                <a:t>ProOF Laboratory</a:t>
              </a:r>
              <a:endParaRPr sz="1302" b="0" i="0" u="none" strike="noStrike" cap="none">
                <a:solidFill>
                  <a:srgbClr val="000000"/>
                </a:solidFill>
                <a:latin typeface="Arial"/>
                <a:ea typeface="Arial"/>
                <a:cs typeface="Arial"/>
                <a:sym typeface="Arial"/>
              </a:endParaRPr>
            </a:p>
          </p:txBody>
        </p:sp>
        <p:sp>
          <p:nvSpPr>
            <p:cNvPr id="371" name="Google Shape;371;p18"/>
            <p:cNvSpPr txBox="1"/>
            <p:nvPr/>
          </p:nvSpPr>
          <p:spPr>
            <a:xfrm>
              <a:off x="8203677" y="3412133"/>
              <a:ext cx="2743200" cy="338700"/>
            </a:xfrm>
            <a:prstGeom prst="rect">
              <a:avLst/>
            </a:prstGeom>
            <a:noFill/>
            <a:ln>
              <a:noFill/>
            </a:ln>
          </p:spPr>
          <p:txBody>
            <a:bodyPr spcFirstLastPara="1" wrap="square" lIns="85050" tIns="42525" rIns="85050" bIns="42525" anchor="t" anchorCtr="0">
              <a:spAutoFit/>
            </a:bodyPr>
            <a:lstStyle/>
            <a:p>
              <a:pPr marL="0" marR="0" lvl="0" indent="0" algn="l" rtl="0">
                <a:lnSpc>
                  <a:spcPct val="100000"/>
                </a:lnSpc>
                <a:spcBef>
                  <a:spcPts val="0"/>
                </a:spcBef>
                <a:spcAft>
                  <a:spcPts val="0"/>
                </a:spcAft>
                <a:buClr>
                  <a:srgbClr val="000000"/>
                </a:buClr>
                <a:buSzPts val="1489"/>
                <a:buFont typeface="Arial"/>
                <a:buNone/>
              </a:pPr>
              <a:r>
                <a:rPr lang="en-US" sz="1488" b="1" i="0" u="none" strike="noStrike" cap="none">
                  <a:solidFill>
                    <a:srgbClr val="000000"/>
                  </a:solidFill>
                  <a:latin typeface="Arial"/>
                  <a:ea typeface="Arial"/>
                  <a:cs typeface="Arial"/>
                  <a:sym typeface="Arial"/>
                </a:rPr>
                <a:t>Quantum Space</a:t>
              </a:r>
              <a:endParaRPr sz="1302" b="0" i="0" u="none" strike="noStrike" cap="none">
                <a:solidFill>
                  <a:srgbClr val="000000"/>
                </a:solidFill>
                <a:latin typeface="Arial"/>
                <a:ea typeface="Arial"/>
                <a:cs typeface="Arial"/>
                <a:sym typeface="Arial"/>
              </a:endParaRPr>
            </a:p>
          </p:txBody>
        </p:sp>
        <p:sp>
          <p:nvSpPr>
            <p:cNvPr id="372" name="Google Shape;372;p18"/>
            <p:cNvSpPr/>
            <p:nvPr/>
          </p:nvSpPr>
          <p:spPr>
            <a:xfrm rot="-418055">
              <a:off x="641261" y="1302707"/>
              <a:ext cx="284400" cy="2465907"/>
            </a:xfrm>
            <a:prstGeom prst="rect">
              <a:avLst/>
            </a:prstGeom>
            <a:solidFill>
              <a:srgbClr val="FFFFFF"/>
            </a:solidFill>
            <a:ln>
              <a:noFill/>
            </a:ln>
          </p:spPr>
          <p:txBody>
            <a:bodyPr spcFirstLastPara="1" wrap="square" lIns="85050" tIns="42525" rIns="85050" bIns="42525" anchor="ctr" anchorCtr="0">
              <a:noAutofit/>
            </a:bodyPr>
            <a:lstStyle/>
            <a:p>
              <a:pPr marL="0" marR="0" lvl="0" indent="0" algn="ctr" rtl="0">
                <a:lnSpc>
                  <a:spcPct val="100000"/>
                </a:lnSpc>
                <a:spcBef>
                  <a:spcPts val="0"/>
                </a:spcBef>
                <a:spcAft>
                  <a:spcPts val="0"/>
                </a:spcAft>
                <a:buClr>
                  <a:srgbClr val="000000"/>
                </a:buClr>
                <a:buSzPts val="1675"/>
                <a:buFont typeface="Arial"/>
                <a:buNone/>
              </a:pPr>
              <a:endParaRPr sz="1674" b="0" i="0" u="none" strike="noStrike" cap="none">
                <a:solidFill>
                  <a:srgbClr val="FFFFFF"/>
                </a:solidFill>
                <a:latin typeface="Arial"/>
                <a:ea typeface="Arial"/>
                <a:cs typeface="Arial"/>
                <a:sym typeface="Arial"/>
              </a:endParaRPr>
            </a:p>
          </p:txBody>
        </p:sp>
        <p:sp>
          <p:nvSpPr>
            <p:cNvPr id="373" name="Google Shape;373;p18"/>
            <p:cNvSpPr/>
            <p:nvPr/>
          </p:nvSpPr>
          <p:spPr>
            <a:xfrm rot="-418055">
              <a:off x="3809361" y="1129182"/>
              <a:ext cx="284400" cy="2465907"/>
            </a:xfrm>
            <a:prstGeom prst="rect">
              <a:avLst/>
            </a:prstGeom>
            <a:solidFill>
              <a:srgbClr val="FFFFFF"/>
            </a:solidFill>
            <a:ln>
              <a:noFill/>
            </a:ln>
          </p:spPr>
          <p:txBody>
            <a:bodyPr spcFirstLastPara="1" wrap="square" lIns="85050" tIns="42525" rIns="85050" bIns="42525" anchor="ctr" anchorCtr="0">
              <a:noAutofit/>
            </a:bodyPr>
            <a:lstStyle/>
            <a:p>
              <a:pPr marL="0" marR="0" lvl="0" indent="0" algn="ctr" rtl="0">
                <a:lnSpc>
                  <a:spcPct val="100000"/>
                </a:lnSpc>
                <a:spcBef>
                  <a:spcPts val="0"/>
                </a:spcBef>
                <a:spcAft>
                  <a:spcPts val="0"/>
                </a:spcAft>
                <a:buClr>
                  <a:srgbClr val="000000"/>
                </a:buClr>
                <a:buSzPts val="1675"/>
                <a:buFont typeface="Arial"/>
                <a:buNone/>
              </a:pPr>
              <a:endParaRPr sz="1674" b="0" i="0" u="none" strike="noStrike" cap="none">
                <a:solidFill>
                  <a:srgbClr val="FFFFFF"/>
                </a:solidFill>
                <a:latin typeface="Arial"/>
                <a:ea typeface="Arial"/>
                <a:cs typeface="Arial"/>
                <a:sym typeface="Arial"/>
              </a:endParaRPr>
            </a:p>
          </p:txBody>
        </p:sp>
        <p:sp>
          <p:nvSpPr>
            <p:cNvPr id="374" name="Google Shape;374;p18"/>
            <p:cNvSpPr/>
            <p:nvPr/>
          </p:nvSpPr>
          <p:spPr>
            <a:xfrm rot="-418055">
              <a:off x="4196586" y="1129182"/>
              <a:ext cx="284400" cy="2465907"/>
            </a:xfrm>
            <a:prstGeom prst="rect">
              <a:avLst/>
            </a:prstGeom>
            <a:solidFill>
              <a:srgbClr val="FFFFFF"/>
            </a:solidFill>
            <a:ln>
              <a:noFill/>
            </a:ln>
          </p:spPr>
          <p:txBody>
            <a:bodyPr spcFirstLastPara="1" wrap="square" lIns="85050" tIns="42525" rIns="85050" bIns="42525" anchor="ctr" anchorCtr="0">
              <a:noAutofit/>
            </a:bodyPr>
            <a:lstStyle/>
            <a:p>
              <a:pPr marL="0" marR="0" lvl="0" indent="0" algn="ctr" rtl="0">
                <a:lnSpc>
                  <a:spcPct val="100000"/>
                </a:lnSpc>
                <a:spcBef>
                  <a:spcPts val="0"/>
                </a:spcBef>
                <a:spcAft>
                  <a:spcPts val="0"/>
                </a:spcAft>
                <a:buClr>
                  <a:srgbClr val="000000"/>
                </a:buClr>
                <a:buSzPts val="1675"/>
                <a:buFont typeface="Arial"/>
                <a:buNone/>
              </a:pPr>
              <a:endParaRPr sz="1674" b="0" i="0" u="none" strike="noStrike" cap="none">
                <a:solidFill>
                  <a:srgbClr val="FFFFFF"/>
                </a:solidFill>
                <a:latin typeface="Arial"/>
                <a:ea typeface="Arial"/>
                <a:cs typeface="Arial"/>
                <a:sym typeface="Arial"/>
              </a:endParaRPr>
            </a:p>
          </p:txBody>
        </p:sp>
        <p:sp>
          <p:nvSpPr>
            <p:cNvPr id="375" name="Google Shape;375;p18"/>
            <p:cNvSpPr/>
            <p:nvPr/>
          </p:nvSpPr>
          <p:spPr>
            <a:xfrm rot="-418055">
              <a:off x="7395961" y="1059782"/>
              <a:ext cx="284400" cy="2465907"/>
            </a:xfrm>
            <a:prstGeom prst="rect">
              <a:avLst/>
            </a:prstGeom>
            <a:solidFill>
              <a:srgbClr val="FFFFFF"/>
            </a:solidFill>
            <a:ln>
              <a:noFill/>
            </a:ln>
          </p:spPr>
          <p:txBody>
            <a:bodyPr spcFirstLastPara="1" wrap="square" lIns="85050" tIns="42525" rIns="85050" bIns="42525" anchor="ctr" anchorCtr="0">
              <a:noAutofit/>
            </a:bodyPr>
            <a:lstStyle/>
            <a:p>
              <a:pPr marL="0" marR="0" lvl="0" indent="0" algn="ctr" rtl="0">
                <a:lnSpc>
                  <a:spcPct val="100000"/>
                </a:lnSpc>
                <a:spcBef>
                  <a:spcPts val="0"/>
                </a:spcBef>
                <a:spcAft>
                  <a:spcPts val="0"/>
                </a:spcAft>
                <a:buClr>
                  <a:srgbClr val="000000"/>
                </a:buClr>
                <a:buSzPts val="1675"/>
                <a:buFont typeface="Arial"/>
                <a:buNone/>
              </a:pPr>
              <a:endParaRPr sz="1674" b="0" i="0" u="none" strike="noStrike" cap="none">
                <a:solidFill>
                  <a:srgbClr val="FFFFFF"/>
                </a:solidFill>
                <a:latin typeface="Arial"/>
                <a:ea typeface="Arial"/>
                <a:cs typeface="Arial"/>
                <a:sym typeface="Arial"/>
              </a:endParaRPr>
            </a:p>
          </p:txBody>
        </p:sp>
        <p:sp>
          <p:nvSpPr>
            <p:cNvPr id="376" name="Google Shape;376;p18"/>
            <p:cNvSpPr/>
            <p:nvPr/>
          </p:nvSpPr>
          <p:spPr>
            <a:xfrm rot="-418055">
              <a:off x="7760161" y="1199132"/>
              <a:ext cx="284400" cy="2465907"/>
            </a:xfrm>
            <a:prstGeom prst="rect">
              <a:avLst/>
            </a:prstGeom>
            <a:solidFill>
              <a:srgbClr val="FFFFFF"/>
            </a:solidFill>
            <a:ln>
              <a:noFill/>
            </a:ln>
          </p:spPr>
          <p:txBody>
            <a:bodyPr spcFirstLastPara="1" wrap="square" lIns="85050" tIns="42525" rIns="85050" bIns="42525" anchor="ctr" anchorCtr="0">
              <a:noAutofit/>
            </a:bodyPr>
            <a:lstStyle/>
            <a:p>
              <a:pPr marL="0" marR="0" lvl="0" indent="0" algn="ctr" rtl="0">
                <a:lnSpc>
                  <a:spcPct val="100000"/>
                </a:lnSpc>
                <a:spcBef>
                  <a:spcPts val="0"/>
                </a:spcBef>
                <a:spcAft>
                  <a:spcPts val="0"/>
                </a:spcAft>
                <a:buClr>
                  <a:srgbClr val="000000"/>
                </a:buClr>
                <a:buSzPts val="1675"/>
                <a:buFont typeface="Arial"/>
                <a:buNone/>
              </a:pPr>
              <a:endParaRPr sz="1674" b="0" i="0" u="none" strike="noStrike" cap="none">
                <a:solidFill>
                  <a:srgbClr val="FFFFFF"/>
                </a:solidFill>
                <a:latin typeface="Arial"/>
                <a:ea typeface="Arial"/>
                <a:cs typeface="Arial"/>
                <a:sym typeface="Arial"/>
              </a:endParaRPr>
            </a:p>
          </p:txBody>
        </p:sp>
        <p:sp>
          <p:nvSpPr>
            <p:cNvPr id="377" name="Google Shape;377;p18"/>
            <p:cNvSpPr/>
            <p:nvPr/>
          </p:nvSpPr>
          <p:spPr>
            <a:xfrm rot="-419173">
              <a:off x="10982395" y="1121066"/>
              <a:ext cx="337909" cy="2466016"/>
            </a:xfrm>
            <a:prstGeom prst="rect">
              <a:avLst/>
            </a:prstGeom>
            <a:solidFill>
              <a:srgbClr val="FFFFFF"/>
            </a:solidFill>
            <a:ln>
              <a:noFill/>
            </a:ln>
          </p:spPr>
          <p:txBody>
            <a:bodyPr spcFirstLastPara="1" wrap="square" lIns="85050" tIns="42525" rIns="85050" bIns="42525" anchor="ctr" anchorCtr="0">
              <a:noAutofit/>
            </a:bodyPr>
            <a:lstStyle/>
            <a:p>
              <a:pPr marL="0" marR="0" lvl="0" indent="0" algn="ctr" rtl="0">
                <a:lnSpc>
                  <a:spcPct val="100000"/>
                </a:lnSpc>
                <a:spcBef>
                  <a:spcPts val="0"/>
                </a:spcBef>
                <a:spcAft>
                  <a:spcPts val="0"/>
                </a:spcAft>
                <a:buClr>
                  <a:srgbClr val="000000"/>
                </a:buClr>
                <a:buSzPts val="1675"/>
                <a:buFont typeface="Arial"/>
                <a:buNone/>
              </a:pPr>
              <a:endParaRPr sz="1674" b="0" i="0" u="none" strike="noStrike" cap="none">
                <a:solidFill>
                  <a:srgbClr val="FFFFFF"/>
                </a:solidFill>
                <a:latin typeface="Arial"/>
                <a:ea typeface="Arial"/>
                <a:cs typeface="Arial"/>
                <a:sym typeface="Arial"/>
              </a:endParaRPr>
            </a:p>
          </p:txBody>
        </p:sp>
        <p:pic>
          <p:nvPicPr>
            <p:cNvPr id="378" name="Google Shape;378;p18" descr="A picture containing person&#10;&#10;Description automatically generated"/>
            <p:cNvPicPr preferRelativeResize="0"/>
            <p:nvPr/>
          </p:nvPicPr>
          <p:blipFill rotWithShape="1">
            <a:blip r:embed="rId6">
              <a:alphaModFix/>
            </a:blip>
            <a:srcRect/>
            <a:stretch/>
          </p:blipFill>
          <p:spPr>
            <a:xfrm>
              <a:off x="8293070" y="3855714"/>
              <a:ext cx="3198849" cy="2138435"/>
            </a:xfrm>
            <a:prstGeom prst="rect">
              <a:avLst/>
            </a:prstGeom>
            <a:noFill/>
            <a:ln>
              <a:noFill/>
            </a:ln>
          </p:spPr>
        </p:pic>
        <p:pic>
          <p:nvPicPr>
            <p:cNvPr id="379" name="Google Shape;379;p18" descr="A picture containing electronics, circuit&#10;&#10;Description automatically generated"/>
            <p:cNvPicPr preferRelativeResize="0"/>
            <p:nvPr/>
          </p:nvPicPr>
          <p:blipFill rotWithShape="1">
            <a:blip r:embed="rId7">
              <a:alphaModFix/>
            </a:blip>
            <a:srcRect/>
            <a:stretch/>
          </p:blipFill>
          <p:spPr>
            <a:xfrm>
              <a:off x="4710081" y="3860957"/>
              <a:ext cx="3195783" cy="2133192"/>
            </a:xfrm>
            <a:prstGeom prst="rect">
              <a:avLst/>
            </a:prstGeom>
            <a:noFill/>
            <a:ln>
              <a:noFill/>
            </a:ln>
          </p:spPr>
        </p:pic>
        <p:pic>
          <p:nvPicPr>
            <p:cNvPr id="380" name="Google Shape;380;p18" descr="A picture containing indoor, device, blue, miller&#10;&#10;Description automatically generated"/>
            <p:cNvPicPr preferRelativeResize="0"/>
            <p:nvPr/>
          </p:nvPicPr>
          <p:blipFill rotWithShape="1">
            <a:blip r:embed="rId8">
              <a:alphaModFix/>
            </a:blip>
            <a:srcRect/>
            <a:stretch/>
          </p:blipFill>
          <p:spPr>
            <a:xfrm>
              <a:off x="1127093" y="3860957"/>
              <a:ext cx="3195782" cy="2133191"/>
            </a:xfrm>
            <a:prstGeom prst="rect">
              <a:avLst/>
            </a:prstGeom>
            <a:noFill/>
            <a:ln>
              <a:noFill/>
            </a:ln>
          </p:spPr>
        </p:pic>
        <p:sp>
          <p:nvSpPr>
            <p:cNvPr id="381" name="Google Shape;381;p18"/>
            <p:cNvSpPr txBox="1"/>
            <p:nvPr/>
          </p:nvSpPr>
          <p:spPr>
            <a:xfrm>
              <a:off x="1441784" y="5996812"/>
              <a:ext cx="2743200" cy="338700"/>
            </a:xfrm>
            <a:prstGeom prst="rect">
              <a:avLst/>
            </a:prstGeom>
            <a:noFill/>
            <a:ln>
              <a:noFill/>
            </a:ln>
          </p:spPr>
          <p:txBody>
            <a:bodyPr spcFirstLastPara="1" wrap="square" lIns="85050" tIns="42525" rIns="85050" bIns="42525" anchor="t" anchorCtr="0">
              <a:spAutoFit/>
            </a:bodyPr>
            <a:lstStyle/>
            <a:p>
              <a:pPr marL="0" marR="0" lvl="0" indent="0" algn="l" rtl="0">
                <a:lnSpc>
                  <a:spcPct val="100000"/>
                </a:lnSpc>
                <a:spcBef>
                  <a:spcPts val="0"/>
                </a:spcBef>
                <a:spcAft>
                  <a:spcPts val="0"/>
                </a:spcAft>
                <a:buClr>
                  <a:srgbClr val="000000"/>
                </a:buClr>
                <a:buSzPts val="1489"/>
                <a:buFont typeface="Arial"/>
                <a:buNone/>
              </a:pPr>
              <a:r>
                <a:rPr lang="en-US" sz="1488" b="1" i="0" u="none" strike="noStrike" cap="none">
                  <a:solidFill>
                    <a:srgbClr val="000000"/>
                  </a:solidFill>
                  <a:latin typeface="Arial"/>
                  <a:ea typeface="Arial"/>
                  <a:cs typeface="Arial"/>
                  <a:sym typeface="Arial"/>
                </a:rPr>
                <a:t>Machine Shop</a:t>
              </a:r>
              <a:endParaRPr sz="1302" b="0" i="0" u="none" strike="noStrike" cap="none">
                <a:solidFill>
                  <a:srgbClr val="000000"/>
                </a:solidFill>
                <a:latin typeface="Arial"/>
                <a:ea typeface="Arial"/>
                <a:cs typeface="Arial"/>
                <a:sym typeface="Arial"/>
              </a:endParaRPr>
            </a:p>
          </p:txBody>
        </p:sp>
        <p:sp>
          <p:nvSpPr>
            <p:cNvPr id="382" name="Google Shape;382;p18"/>
            <p:cNvSpPr txBox="1"/>
            <p:nvPr/>
          </p:nvSpPr>
          <p:spPr>
            <a:xfrm>
              <a:off x="4928683" y="5996811"/>
              <a:ext cx="2743200" cy="338700"/>
            </a:xfrm>
            <a:prstGeom prst="rect">
              <a:avLst/>
            </a:prstGeom>
            <a:noFill/>
            <a:ln>
              <a:noFill/>
            </a:ln>
          </p:spPr>
          <p:txBody>
            <a:bodyPr spcFirstLastPara="1" wrap="square" lIns="85050" tIns="42525" rIns="85050" bIns="42525" anchor="t" anchorCtr="0">
              <a:spAutoFit/>
            </a:bodyPr>
            <a:lstStyle/>
            <a:p>
              <a:pPr marL="0" marR="0" lvl="0" indent="0" algn="l" rtl="0">
                <a:lnSpc>
                  <a:spcPct val="100000"/>
                </a:lnSpc>
                <a:spcBef>
                  <a:spcPts val="0"/>
                </a:spcBef>
                <a:spcAft>
                  <a:spcPts val="0"/>
                </a:spcAft>
                <a:buClr>
                  <a:srgbClr val="000000"/>
                </a:buClr>
                <a:buSzPts val="1489"/>
                <a:buFont typeface="Arial"/>
                <a:buNone/>
              </a:pPr>
              <a:r>
                <a:rPr lang="en-US" sz="1488" b="1" i="0" u="none" strike="noStrike" cap="none">
                  <a:solidFill>
                    <a:srgbClr val="000000"/>
                  </a:solidFill>
                  <a:latin typeface="Arial"/>
                  <a:ea typeface="Arial"/>
                  <a:cs typeface="Arial"/>
                  <a:sym typeface="Arial"/>
                </a:rPr>
                <a:t>Electronics Shop</a:t>
              </a:r>
              <a:endParaRPr sz="1302" b="0" i="0" u="none" strike="noStrike" cap="none">
                <a:solidFill>
                  <a:srgbClr val="000000"/>
                </a:solidFill>
                <a:latin typeface="Arial"/>
                <a:ea typeface="Arial"/>
                <a:cs typeface="Arial"/>
                <a:sym typeface="Arial"/>
              </a:endParaRPr>
            </a:p>
          </p:txBody>
        </p:sp>
        <p:sp>
          <p:nvSpPr>
            <p:cNvPr id="383" name="Google Shape;383;p18"/>
            <p:cNvSpPr txBox="1"/>
            <p:nvPr/>
          </p:nvSpPr>
          <p:spPr>
            <a:xfrm>
              <a:off x="8584685" y="5996811"/>
              <a:ext cx="2743200" cy="338700"/>
            </a:xfrm>
            <a:prstGeom prst="rect">
              <a:avLst/>
            </a:prstGeom>
            <a:noFill/>
            <a:ln>
              <a:noFill/>
            </a:ln>
          </p:spPr>
          <p:txBody>
            <a:bodyPr spcFirstLastPara="1" wrap="square" lIns="85050" tIns="42525" rIns="85050" bIns="42525" anchor="t" anchorCtr="0">
              <a:spAutoFit/>
            </a:bodyPr>
            <a:lstStyle/>
            <a:p>
              <a:pPr marL="0" marR="0" lvl="0" indent="0" algn="l" rtl="0">
                <a:lnSpc>
                  <a:spcPct val="100000"/>
                </a:lnSpc>
                <a:spcBef>
                  <a:spcPts val="0"/>
                </a:spcBef>
                <a:spcAft>
                  <a:spcPts val="0"/>
                </a:spcAft>
                <a:buClr>
                  <a:srgbClr val="000000"/>
                </a:buClr>
                <a:buSzPts val="1489"/>
                <a:buFont typeface="Arial"/>
                <a:buNone/>
              </a:pPr>
              <a:r>
                <a:rPr lang="en-US" sz="1488" b="1" i="0" u="none" strike="noStrike" cap="none">
                  <a:solidFill>
                    <a:srgbClr val="000000"/>
                  </a:solidFill>
                  <a:latin typeface="Arial"/>
                  <a:ea typeface="Arial"/>
                  <a:cs typeface="Arial"/>
                  <a:sym typeface="Arial"/>
                </a:rPr>
                <a:t>Welding Shop</a:t>
              </a:r>
              <a:endParaRPr sz="1302" b="0" i="0" u="none" strike="noStrike" cap="none">
                <a:solidFill>
                  <a:srgbClr val="000000"/>
                </a:solidFill>
                <a:latin typeface="Arial"/>
                <a:ea typeface="Arial"/>
                <a:cs typeface="Arial"/>
                <a:sym typeface="Arial"/>
              </a:endParaRPr>
            </a:p>
          </p:txBody>
        </p:sp>
        <p:sp>
          <p:nvSpPr>
            <p:cNvPr id="384" name="Google Shape;384;p18"/>
            <p:cNvSpPr/>
            <p:nvPr/>
          </p:nvSpPr>
          <p:spPr>
            <a:xfrm rot="-419173">
              <a:off x="11363395" y="3634416"/>
              <a:ext cx="337909" cy="2466016"/>
            </a:xfrm>
            <a:prstGeom prst="rect">
              <a:avLst/>
            </a:prstGeom>
            <a:solidFill>
              <a:srgbClr val="FFFFFF"/>
            </a:solidFill>
            <a:ln>
              <a:noFill/>
            </a:ln>
          </p:spPr>
          <p:txBody>
            <a:bodyPr spcFirstLastPara="1" wrap="square" lIns="85050" tIns="42525" rIns="85050" bIns="42525" anchor="ctr" anchorCtr="0">
              <a:noAutofit/>
            </a:bodyPr>
            <a:lstStyle/>
            <a:p>
              <a:pPr marL="0" marR="0" lvl="0" indent="0" algn="ctr" rtl="0">
                <a:lnSpc>
                  <a:spcPct val="100000"/>
                </a:lnSpc>
                <a:spcBef>
                  <a:spcPts val="0"/>
                </a:spcBef>
                <a:spcAft>
                  <a:spcPts val="0"/>
                </a:spcAft>
                <a:buClr>
                  <a:srgbClr val="000000"/>
                </a:buClr>
                <a:buSzPts val="1675"/>
                <a:buFont typeface="Arial"/>
                <a:buNone/>
              </a:pPr>
              <a:endParaRPr sz="1674" b="0" i="0" u="none" strike="noStrike" cap="none">
                <a:solidFill>
                  <a:srgbClr val="FFFFFF"/>
                </a:solidFill>
                <a:latin typeface="Arial"/>
                <a:ea typeface="Arial"/>
                <a:cs typeface="Arial"/>
                <a:sym typeface="Arial"/>
              </a:endParaRPr>
            </a:p>
          </p:txBody>
        </p:sp>
        <p:sp>
          <p:nvSpPr>
            <p:cNvPr id="385" name="Google Shape;385;p18"/>
            <p:cNvSpPr/>
            <p:nvPr/>
          </p:nvSpPr>
          <p:spPr>
            <a:xfrm rot="-418055">
              <a:off x="7786961" y="3648882"/>
              <a:ext cx="284400" cy="2465907"/>
            </a:xfrm>
            <a:prstGeom prst="rect">
              <a:avLst/>
            </a:prstGeom>
            <a:solidFill>
              <a:srgbClr val="FFFFFF"/>
            </a:solidFill>
            <a:ln>
              <a:noFill/>
            </a:ln>
          </p:spPr>
          <p:txBody>
            <a:bodyPr spcFirstLastPara="1" wrap="square" lIns="85050" tIns="42525" rIns="85050" bIns="42525" anchor="ctr" anchorCtr="0">
              <a:noAutofit/>
            </a:bodyPr>
            <a:lstStyle/>
            <a:p>
              <a:pPr marL="0" marR="0" lvl="0" indent="0" algn="ctr" rtl="0">
                <a:lnSpc>
                  <a:spcPct val="100000"/>
                </a:lnSpc>
                <a:spcBef>
                  <a:spcPts val="0"/>
                </a:spcBef>
                <a:spcAft>
                  <a:spcPts val="0"/>
                </a:spcAft>
                <a:buClr>
                  <a:srgbClr val="000000"/>
                </a:buClr>
                <a:buSzPts val="1675"/>
                <a:buFont typeface="Arial"/>
                <a:buNone/>
              </a:pPr>
              <a:endParaRPr sz="1674" b="0" i="0" u="none" strike="noStrike" cap="none">
                <a:solidFill>
                  <a:srgbClr val="FFFFFF"/>
                </a:solidFill>
                <a:latin typeface="Arial"/>
                <a:ea typeface="Arial"/>
                <a:cs typeface="Arial"/>
                <a:sym typeface="Arial"/>
              </a:endParaRPr>
            </a:p>
          </p:txBody>
        </p:sp>
        <p:sp>
          <p:nvSpPr>
            <p:cNvPr id="386" name="Google Shape;386;p18"/>
            <p:cNvSpPr/>
            <p:nvPr/>
          </p:nvSpPr>
          <p:spPr>
            <a:xfrm rot="-418055">
              <a:off x="8151161" y="3788232"/>
              <a:ext cx="284400" cy="2465907"/>
            </a:xfrm>
            <a:prstGeom prst="rect">
              <a:avLst/>
            </a:prstGeom>
            <a:solidFill>
              <a:srgbClr val="FFFFFF"/>
            </a:solidFill>
            <a:ln>
              <a:noFill/>
            </a:ln>
          </p:spPr>
          <p:txBody>
            <a:bodyPr spcFirstLastPara="1" wrap="square" lIns="85050" tIns="42525" rIns="85050" bIns="42525" anchor="ctr" anchorCtr="0">
              <a:noAutofit/>
            </a:bodyPr>
            <a:lstStyle/>
            <a:p>
              <a:pPr marL="0" marR="0" lvl="0" indent="0" algn="ctr" rtl="0">
                <a:lnSpc>
                  <a:spcPct val="100000"/>
                </a:lnSpc>
                <a:spcBef>
                  <a:spcPts val="0"/>
                </a:spcBef>
                <a:spcAft>
                  <a:spcPts val="0"/>
                </a:spcAft>
                <a:buClr>
                  <a:srgbClr val="000000"/>
                </a:buClr>
                <a:buSzPts val="1675"/>
                <a:buFont typeface="Arial"/>
                <a:buNone/>
              </a:pPr>
              <a:endParaRPr sz="1674" b="0" i="0" u="none" strike="noStrike" cap="none">
                <a:solidFill>
                  <a:srgbClr val="FFFFFF"/>
                </a:solidFill>
                <a:latin typeface="Arial"/>
                <a:ea typeface="Arial"/>
                <a:cs typeface="Arial"/>
                <a:sym typeface="Arial"/>
              </a:endParaRPr>
            </a:p>
          </p:txBody>
        </p:sp>
        <p:sp>
          <p:nvSpPr>
            <p:cNvPr id="387" name="Google Shape;387;p18"/>
            <p:cNvSpPr/>
            <p:nvPr/>
          </p:nvSpPr>
          <p:spPr>
            <a:xfrm rot="-418055">
              <a:off x="4190361" y="3624857"/>
              <a:ext cx="284400" cy="2465907"/>
            </a:xfrm>
            <a:prstGeom prst="rect">
              <a:avLst/>
            </a:prstGeom>
            <a:solidFill>
              <a:srgbClr val="FFFFFF"/>
            </a:solidFill>
            <a:ln>
              <a:noFill/>
            </a:ln>
          </p:spPr>
          <p:txBody>
            <a:bodyPr spcFirstLastPara="1" wrap="square" lIns="85050" tIns="42525" rIns="85050" bIns="42525" anchor="ctr" anchorCtr="0">
              <a:noAutofit/>
            </a:bodyPr>
            <a:lstStyle/>
            <a:p>
              <a:pPr marL="0" marR="0" lvl="0" indent="0" algn="ctr" rtl="0">
                <a:lnSpc>
                  <a:spcPct val="100000"/>
                </a:lnSpc>
                <a:spcBef>
                  <a:spcPts val="0"/>
                </a:spcBef>
                <a:spcAft>
                  <a:spcPts val="0"/>
                </a:spcAft>
                <a:buClr>
                  <a:srgbClr val="000000"/>
                </a:buClr>
                <a:buSzPts val="1675"/>
                <a:buFont typeface="Arial"/>
                <a:buNone/>
              </a:pPr>
              <a:endParaRPr sz="1674" b="0" i="0" u="none" strike="noStrike" cap="none">
                <a:solidFill>
                  <a:srgbClr val="FFFFFF"/>
                </a:solidFill>
                <a:latin typeface="Arial"/>
                <a:ea typeface="Arial"/>
                <a:cs typeface="Arial"/>
                <a:sym typeface="Arial"/>
              </a:endParaRPr>
            </a:p>
          </p:txBody>
        </p:sp>
        <p:sp>
          <p:nvSpPr>
            <p:cNvPr id="388" name="Google Shape;388;p18"/>
            <p:cNvSpPr/>
            <p:nvPr/>
          </p:nvSpPr>
          <p:spPr>
            <a:xfrm rot="-418055">
              <a:off x="4554561" y="3764207"/>
              <a:ext cx="284400" cy="2465907"/>
            </a:xfrm>
            <a:prstGeom prst="rect">
              <a:avLst/>
            </a:prstGeom>
            <a:solidFill>
              <a:srgbClr val="FFFFFF"/>
            </a:solidFill>
            <a:ln>
              <a:noFill/>
            </a:ln>
          </p:spPr>
          <p:txBody>
            <a:bodyPr spcFirstLastPara="1" wrap="square" lIns="85050" tIns="42525" rIns="85050" bIns="42525" anchor="ctr" anchorCtr="0">
              <a:noAutofit/>
            </a:bodyPr>
            <a:lstStyle/>
            <a:p>
              <a:pPr marL="0" marR="0" lvl="0" indent="0" algn="ctr" rtl="0">
                <a:lnSpc>
                  <a:spcPct val="100000"/>
                </a:lnSpc>
                <a:spcBef>
                  <a:spcPts val="0"/>
                </a:spcBef>
                <a:spcAft>
                  <a:spcPts val="0"/>
                </a:spcAft>
                <a:buClr>
                  <a:srgbClr val="000000"/>
                </a:buClr>
                <a:buSzPts val="1675"/>
                <a:buFont typeface="Arial"/>
                <a:buNone/>
              </a:pPr>
              <a:endParaRPr sz="1674" b="0" i="0" u="none" strike="noStrike" cap="none">
                <a:solidFill>
                  <a:srgbClr val="FFFFFF"/>
                </a:solidFill>
                <a:latin typeface="Arial"/>
                <a:ea typeface="Arial"/>
                <a:cs typeface="Arial"/>
                <a:sym typeface="Arial"/>
              </a:endParaRPr>
            </a:p>
          </p:txBody>
        </p:sp>
        <p:sp>
          <p:nvSpPr>
            <p:cNvPr id="389" name="Google Shape;389;p18"/>
            <p:cNvSpPr/>
            <p:nvPr/>
          </p:nvSpPr>
          <p:spPr>
            <a:xfrm rot="-418055">
              <a:off x="957961" y="3694532"/>
              <a:ext cx="284400" cy="2465907"/>
            </a:xfrm>
            <a:prstGeom prst="rect">
              <a:avLst/>
            </a:prstGeom>
            <a:solidFill>
              <a:srgbClr val="FFFFFF"/>
            </a:solidFill>
            <a:ln>
              <a:noFill/>
            </a:ln>
          </p:spPr>
          <p:txBody>
            <a:bodyPr spcFirstLastPara="1" wrap="square" lIns="85050" tIns="42525" rIns="85050" bIns="42525" anchor="ctr" anchorCtr="0">
              <a:noAutofit/>
            </a:bodyPr>
            <a:lstStyle/>
            <a:p>
              <a:pPr marL="0" marR="0" lvl="0" indent="0" algn="ctr" rtl="0">
                <a:lnSpc>
                  <a:spcPct val="100000"/>
                </a:lnSpc>
                <a:spcBef>
                  <a:spcPts val="0"/>
                </a:spcBef>
                <a:spcAft>
                  <a:spcPts val="0"/>
                </a:spcAft>
                <a:buClr>
                  <a:srgbClr val="000000"/>
                </a:buClr>
                <a:buSzPts val="1675"/>
                <a:buFont typeface="Arial"/>
                <a:buNone/>
              </a:pPr>
              <a:endParaRPr sz="1674" b="0" i="0" u="none" strike="noStrike" cap="none">
                <a:solidFill>
                  <a:srgbClr val="FFFFFF"/>
                </a:solidFill>
                <a:latin typeface="Arial"/>
                <a:ea typeface="Arial"/>
                <a:cs typeface="Arial"/>
                <a:sym typeface="Arial"/>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19"/>
          <p:cNvSpPr txBox="1">
            <a:spLocks noGrp="1"/>
          </p:cNvSpPr>
          <p:nvPr>
            <p:ph type="title"/>
          </p:nvPr>
        </p:nvSpPr>
        <p:spPr>
          <a:xfrm>
            <a:off x="725099" y="283971"/>
            <a:ext cx="10026650" cy="846386"/>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iSTEM@Stevens</a:t>
            </a:r>
            <a:endParaRPr sz="5500"/>
          </a:p>
        </p:txBody>
      </p:sp>
      <p:sp>
        <p:nvSpPr>
          <p:cNvPr id="395" name="Google Shape;395;p19"/>
          <p:cNvSpPr txBox="1">
            <a:spLocks noGrp="1"/>
          </p:cNvSpPr>
          <p:nvPr>
            <p:ph type="body" idx="1"/>
          </p:nvPr>
        </p:nvSpPr>
        <p:spPr>
          <a:xfrm>
            <a:off x="725099" y="2084508"/>
            <a:ext cx="10816500" cy="1726500"/>
          </a:xfrm>
          <a:prstGeom prst="rect">
            <a:avLst/>
          </a:prstGeom>
          <a:noFill/>
          <a:ln>
            <a:noFill/>
          </a:ln>
        </p:spPr>
        <p:txBody>
          <a:bodyPr spcFirstLastPara="1" wrap="square" lIns="0" tIns="0" rIns="0" bIns="0" anchor="t" anchorCtr="0">
            <a:spAutoFit/>
          </a:bodyPr>
          <a:lstStyle/>
          <a:p>
            <a:pPr marL="228600" lvl="0" indent="-228600" algn="l" rtl="0">
              <a:lnSpc>
                <a:spcPct val="90000"/>
              </a:lnSpc>
              <a:spcBef>
                <a:spcPts val="0"/>
              </a:spcBef>
              <a:spcAft>
                <a:spcPts val="0"/>
              </a:spcAft>
              <a:buClr>
                <a:srgbClr val="E7842E"/>
              </a:buClr>
              <a:buSzPts val="2200"/>
              <a:buFont typeface="Noto Sans Symbols"/>
              <a:buChar char="▪"/>
            </a:pPr>
            <a:r>
              <a:rPr lang="en-US" sz="2200" u="none" strike="noStrike">
                <a:solidFill>
                  <a:srgbClr val="000000"/>
                </a:solidFill>
                <a:latin typeface="IBM Plex Sans Light"/>
                <a:ea typeface="IBM Plex Sans Light"/>
                <a:cs typeface="IBM Plex Sans Light"/>
                <a:sym typeface="IBM Plex Sans Light"/>
              </a:rPr>
              <a:t>Unique, four-year program​</a:t>
            </a:r>
            <a:endParaRPr/>
          </a:p>
          <a:p>
            <a:pPr marL="228600" lvl="0" indent="-228600" algn="l" rtl="0">
              <a:lnSpc>
                <a:spcPct val="90000"/>
              </a:lnSpc>
              <a:spcBef>
                <a:spcPts val="500"/>
              </a:spcBef>
              <a:spcAft>
                <a:spcPts val="0"/>
              </a:spcAft>
              <a:buClr>
                <a:srgbClr val="E7842E"/>
              </a:buClr>
              <a:buSzPts val="2200"/>
              <a:buFont typeface="Noto Sans Symbols"/>
              <a:buChar char="▪"/>
            </a:pPr>
            <a:r>
              <a:rPr lang="en-US" sz="2200">
                <a:solidFill>
                  <a:srgbClr val="000000"/>
                </a:solidFill>
                <a:latin typeface="IBM Plex Sans Light"/>
                <a:ea typeface="IBM Plex Sans Light"/>
                <a:cs typeface="IBM Plex Sans Light"/>
                <a:sym typeface="IBM Plex Sans Light"/>
              </a:rPr>
              <a:t>Combination of classes and independent studies woven into the curriculum</a:t>
            </a:r>
            <a:endParaRPr sz="2200" u="none" strike="noStrike">
              <a:solidFill>
                <a:srgbClr val="000000"/>
              </a:solidFill>
              <a:latin typeface="IBM Plex Sans Light"/>
              <a:ea typeface="IBM Plex Sans Light"/>
              <a:cs typeface="IBM Plex Sans Light"/>
              <a:sym typeface="IBM Plex Sans Light"/>
            </a:endParaRPr>
          </a:p>
          <a:p>
            <a:pPr marL="228600" lvl="0" indent="-228600" algn="l" rtl="0">
              <a:lnSpc>
                <a:spcPct val="90000"/>
              </a:lnSpc>
              <a:spcBef>
                <a:spcPts val="500"/>
              </a:spcBef>
              <a:spcAft>
                <a:spcPts val="0"/>
              </a:spcAft>
              <a:buClr>
                <a:srgbClr val="E7842E"/>
              </a:buClr>
              <a:buSzPts val="2200"/>
              <a:buFont typeface="Noto Sans Symbols"/>
              <a:buChar char="▪"/>
            </a:pPr>
            <a:r>
              <a:rPr lang="en-US" sz="2200" u="none" strike="noStrike">
                <a:solidFill>
                  <a:srgbClr val="000000"/>
                </a:solidFill>
                <a:latin typeface="IBM Plex Sans Light"/>
                <a:ea typeface="IBM Plex Sans Light"/>
                <a:cs typeface="IBM Plex Sans Light"/>
                <a:sym typeface="IBM Plex Sans Light"/>
              </a:rPr>
              <a:t>​Companies worth over $36M</a:t>
            </a:r>
            <a:endParaRPr sz="2200" u="none" strike="noStrike">
              <a:solidFill>
                <a:srgbClr val="000000"/>
              </a:solidFill>
              <a:latin typeface="IBM Plex Sans Light"/>
              <a:ea typeface="IBM Plex Sans Light"/>
              <a:cs typeface="IBM Plex Sans Light"/>
              <a:sym typeface="IBM Plex Sans Light"/>
            </a:endParaRPr>
          </a:p>
          <a:p>
            <a:pPr marL="228600" lvl="0" indent="-107950" algn="l" rtl="0">
              <a:lnSpc>
                <a:spcPct val="90000"/>
              </a:lnSpc>
              <a:spcBef>
                <a:spcPts val="1000"/>
              </a:spcBef>
              <a:spcAft>
                <a:spcPts val="0"/>
              </a:spcAft>
              <a:buClr>
                <a:srgbClr val="E7842E"/>
              </a:buClr>
              <a:buSzPts val="1900"/>
              <a:buFont typeface="Noto Sans Symbols"/>
              <a:buNone/>
            </a:pPr>
            <a:endParaRPr b="0" i="0" u="none" strike="noStrike">
              <a:solidFill>
                <a:srgbClr val="000000"/>
              </a:solidFill>
              <a:latin typeface="IBM Plex Sans"/>
              <a:ea typeface="IBM Plex Sans"/>
              <a:cs typeface="IBM Plex Sans"/>
              <a:sym typeface="IBM Plex Sans"/>
            </a:endParaRPr>
          </a:p>
          <a:p>
            <a:pPr marL="0" lvl="0" indent="0" algn="l" rtl="0">
              <a:lnSpc>
                <a:spcPct val="100000"/>
              </a:lnSpc>
              <a:spcBef>
                <a:spcPts val="0"/>
              </a:spcBef>
              <a:spcAft>
                <a:spcPts val="0"/>
              </a:spcAft>
              <a:buSzPts val="1400"/>
              <a:buNone/>
            </a:pPr>
            <a:endParaRPr/>
          </a:p>
        </p:txBody>
      </p:sp>
      <p:sp>
        <p:nvSpPr>
          <p:cNvPr id="396" name="Google Shape;396;p19"/>
          <p:cNvSpPr/>
          <p:nvPr/>
        </p:nvSpPr>
        <p:spPr>
          <a:xfrm>
            <a:off x="179388" y="-2073275"/>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397" name="Google Shape;397;p19"/>
          <p:cNvSpPr txBox="1"/>
          <p:nvPr/>
        </p:nvSpPr>
        <p:spPr>
          <a:xfrm>
            <a:off x="641131" y="1148219"/>
            <a:ext cx="10757462"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rgbClr val="A32538"/>
                </a:solidFill>
                <a:latin typeface="IBM Plex Sans Light"/>
                <a:ea typeface="IBM Plex Sans Light"/>
                <a:cs typeface="IBM Plex Sans Light"/>
                <a:sym typeface="IBM Plex Sans Light"/>
              </a:rPr>
              <a:t>An exclusive entrepreneurship training program that enables students to design and build technologies and businesses that will shape the future.</a:t>
            </a:r>
            <a:endParaRPr sz="2200" b="0" i="0" u="none" strike="noStrike" cap="none">
              <a:solidFill>
                <a:srgbClr val="A32538"/>
              </a:solidFill>
              <a:latin typeface="IBM Plex Sans Light"/>
              <a:ea typeface="IBM Plex Sans Light"/>
              <a:cs typeface="IBM Plex Sans Light"/>
              <a:sym typeface="IBM Plex Sans Light"/>
            </a:endParaRPr>
          </a:p>
        </p:txBody>
      </p:sp>
      <p:sp>
        <p:nvSpPr>
          <p:cNvPr id="398" name="Google Shape;398;p19"/>
          <p:cNvSpPr txBox="1"/>
          <p:nvPr/>
        </p:nvSpPr>
        <p:spPr>
          <a:xfrm>
            <a:off x="484188" y="3977850"/>
            <a:ext cx="3670993" cy="1132800"/>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0"/>
              </a:spcBef>
              <a:spcAft>
                <a:spcPts val="0"/>
              </a:spcAft>
              <a:buClr>
                <a:schemeClr val="accent4"/>
              </a:buClr>
              <a:buSzPts val="7200"/>
              <a:buFont typeface="Noto Sans Symbols"/>
              <a:buNone/>
            </a:pPr>
            <a:r>
              <a:rPr lang="en-US" sz="10600" b="1" i="0" u="none" strike="noStrike" cap="none" dirty="0">
                <a:solidFill>
                  <a:srgbClr val="A32538"/>
                </a:solidFill>
                <a:latin typeface="Saira Condensed"/>
                <a:ea typeface="Saira Condensed"/>
                <a:cs typeface="Saira Condensed"/>
                <a:sym typeface="Saira Condensed"/>
              </a:rPr>
              <a:t>95.8%</a:t>
            </a:r>
            <a:br>
              <a:rPr lang="en-US" sz="1800" b="0" i="0" u="none" strike="noStrike" cap="none" dirty="0">
                <a:solidFill>
                  <a:schemeClr val="dk1"/>
                </a:solidFill>
                <a:latin typeface="IBM Plex Sans"/>
                <a:ea typeface="IBM Plex Sans"/>
                <a:cs typeface="IBM Plex Sans"/>
                <a:sym typeface="IBM Plex Sans"/>
              </a:rPr>
            </a:br>
            <a:r>
              <a:rPr lang="en-US" sz="1800" b="0" i="0" u="none" strike="noStrike" cap="none" dirty="0">
                <a:solidFill>
                  <a:schemeClr val="dk1"/>
                </a:solidFill>
                <a:latin typeface="IBM Plex Sans"/>
                <a:ea typeface="IBM Plex Sans"/>
                <a:cs typeface="IBM Plex Sans"/>
                <a:sym typeface="IBM Plex Sans"/>
              </a:rPr>
              <a:t>Retention Rate</a:t>
            </a:r>
            <a:endParaRPr sz="1400" b="0" i="0" u="none" strike="noStrike" cap="none" dirty="0">
              <a:solidFill>
                <a:srgbClr val="000000"/>
              </a:solidFill>
              <a:latin typeface="Arial"/>
              <a:ea typeface="Arial"/>
              <a:cs typeface="Arial"/>
              <a:sym typeface="Arial"/>
            </a:endParaRPr>
          </a:p>
        </p:txBody>
      </p:sp>
      <p:sp>
        <p:nvSpPr>
          <p:cNvPr id="399" name="Google Shape;399;p19"/>
          <p:cNvSpPr txBox="1"/>
          <p:nvPr/>
        </p:nvSpPr>
        <p:spPr>
          <a:xfrm>
            <a:off x="5392175" y="3904300"/>
            <a:ext cx="2436000" cy="1465200"/>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0"/>
              </a:spcBef>
              <a:spcAft>
                <a:spcPts val="0"/>
              </a:spcAft>
              <a:buClr>
                <a:schemeClr val="accent4"/>
              </a:buClr>
              <a:buSzPts val="7200"/>
              <a:buFont typeface="Noto Sans Symbols"/>
              <a:buNone/>
            </a:pPr>
            <a:r>
              <a:rPr lang="en-US" sz="10600" b="1" i="0" u="none" strike="noStrike" cap="none">
                <a:solidFill>
                  <a:srgbClr val="004380"/>
                </a:solidFill>
                <a:latin typeface="Saira Condensed"/>
                <a:ea typeface="Saira Condensed"/>
                <a:cs typeface="Saira Condensed"/>
                <a:sym typeface="Saira Condensed"/>
              </a:rPr>
              <a:t>20</a:t>
            </a:r>
            <a:br>
              <a:rPr lang="en-US" sz="1800" b="0" i="0" u="none" strike="noStrike" cap="none">
                <a:solidFill>
                  <a:schemeClr val="dk1"/>
                </a:solidFill>
                <a:latin typeface="IBM Plex Sans"/>
                <a:ea typeface="IBM Plex Sans"/>
                <a:cs typeface="IBM Plex Sans"/>
                <a:sym typeface="IBM Plex Sans"/>
              </a:rPr>
            </a:br>
            <a:r>
              <a:rPr lang="en-US" sz="1800" b="0" i="0" u="none" strike="noStrike" cap="none">
                <a:solidFill>
                  <a:schemeClr val="dk1"/>
                </a:solidFill>
                <a:latin typeface="IBM Plex Sans"/>
                <a:ea typeface="IBM Plex Sans"/>
                <a:cs typeface="IBM Plex Sans"/>
                <a:sym typeface="IBM Plex Sans"/>
              </a:rPr>
              <a:t>Portfolio Companies</a:t>
            </a:r>
            <a:endParaRPr sz="1800" b="0" i="0" u="none" strike="noStrike" cap="none">
              <a:solidFill>
                <a:schemeClr val="dk1"/>
              </a:solidFill>
              <a:latin typeface="IBM Plex Sans"/>
              <a:ea typeface="IBM Plex Sans"/>
              <a:cs typeface="IBM Plex Sans"/>
              <a:sym typeface="IBM Plex Sans"/>
            </a:endParaRPr>
          </a:p>
          <a:p>
            <a:pPr marL="0" marR="0" lvl="0" indent="0" algn="l" rtl="0">
              <a:lnSpc>
                <a:spcPct val="70000"/>
              </a:lnSpc>
              <a:spcBef>
                <a:spcPts val="0"/>
              </a:spcBef>
              <a:spcAft>
                <a:spcPts val="0"/>
              </a:spcAft>
              <a:buClr>
                <a:schemeClr val="accent4"/>
              </a:buClr>
              <a:buSzPts val="7200"/>
              <a:buFont typeface="Noto Sans Symbols"/>
              <a:buNone/>
            </a:pPr>
            <a:r>
              <a:rPr lang="en-US" sz="1800" b="0" i="0" u="none" strike="noStrike" cap="none">
                <a:solidFill>
                  <a:schemeClr val="dk1"/>
                </a:solidFill>
                <a:latin typeface="IBM Plex Sans"/>
                <a:ea typeface="IBM Plex Sans"/>
                <a:cs typeface="IBM Plex Sans"/>
                <a:sym typeface="IBM Plex Sans"/>
              </a:rPr>
              <a:t>Produced</a:t>
            </a:r>
            <a:endParaRPr sz="1800" b="0" i="0" u="none" strike="noStrike" cap="none">
              <a:solidFill>
                <a:schemeClr val="dk1"/>
              </a:solidFill>
              <a:latin typeface="IBM Plex Sans"/>
              <a:ea typeface="IBM Plex Sans"/>
              <a:cs typeface="IBM Plex Sans"/>
              <a:sym typeface="IBM Plex Sans"/>
            </a:endParaRPr>
          </a:p>
        </p:txBody>
      </p:sp>
      <p:sp>
        <p:nvSpPr>
          <p:cNvPr id="400" name="Google Shape;400;p19"/>
          <p:cNvSpPr txBox="1"/>
          <p:nvPr/>
        </p:nvSpPr>
        <p:spPr>
          <a:xfrm>
            <a:off x="8739950" y="3904300"/>
            <a:ext cx="1786200" cy="1877100"/>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0"/>
              </a:spcBef>
              <a:spcAft>
                <a:spcPts val="0"/>
              </a:spcAft>
              <a:buClr>
                <a:schemeClr val="accent4"/>
              </a:buClr>
              <a:buSzPts val="7200"/>
              <a:buFont typeface="Noto Sans Symbols"/>
              <a:buNone/>
            </a:pPr>
            <a:r>
              <a:rPr lang="en-US" sz="10600" b="1">
                <a:solidFill>
                  <a:srgbClr val="E7842E"/>
                </a:solidFill>
                <a:latin typeface="Saira Condensed"/>
                <a:ea typeface="Saira Condensed"/>
                <a:cs typeface="Saira Condensed"/>
                <a:sym typeface="Saira Condensed"/>
              </a:rPr>
              <a:t>3</a:t>
            </a:r>
            <a:br>
              <a:rPr lang="en-US" sz="1800" b="0" i="0" u="none" strike="noStrike" cap="none">
                <a:solidFill>
                  <a:schemeClr val="dk1"/>
                </a:solidFill>
                <a:latin typeface="IBM Plex Sans"/>
                <a:ea typeface="IBM Plex Sans"/>
                <a:cs typeface="IBM Plex Sans"/>
                <a:sym typeface="IBM Plex Sans"/>
              </a:rPr>
            </a:br>
            <a:r>
              <a:rPr lang="en-US" sz="1800" b="0" i="0" u="none" strike="noStrike" cap="none">
                <a:solidFill>
                  <a:schemeClr val="dk1"/>
                </a:solidFill>
                <a:latin typeface="IBM Plex Sans"/>
                <a:ea typeface="IBM Plex Sans"/>
                <a:cs typeface="IBM Plex Sans"/>
                <a:sym typeface="IBM Plex Sans"/>
              </a:rPr>
              <a:t>Average Incorporations Per Year</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g25fd553344c_0_0"/>
          <p:cNvSpPr txBox="1">
            <a:spLocks noGrp="1"/>
          </p:cNvSpPr>
          <p:nvPr>
            <p:ph type="title"/>
          </p:nvPr>
        </p:nvSpPr>
        <p:spPr>
          <a:xfrm>
            <a:off x="725099" y="283971"/>
            <a:ext cx="100266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Co-op Programs</a:t>
            </a:r>
            <a:endParaRPr sz="5500"/>
          </a:p>
        </p:txBody>
      </p:sp>
      <p:sp>
        <p:nvSpPr>
          <p:cNvPr id="407" name="Google Shape;407;g25fd553344c_0_0"/>
          <p:cNvSpPr txBox="1">
            <a:spLocks noGrp="1"/>
          </p:cNvSpPr>
          <p:nvPr>
            <p:ph type="body" idx="1"/>
          </p:nvPr>
        </p:nvSpPr>
        <p:spPr>
          <a:xfrm>
            <a:off x="723500" y="1093225"/>
            <a:ext cx="5787000" cy="1085700"/>
          </a:xfrm>
          <a:prstGeom prst="rect">
            <a:avLst/>
          </a:prstGeom>
          <a:noFill/>
          <a:ln>
            <a:noFill/>
          </a:ln>
        </p:spPr>
        <p:txBody>
          <a:bodyPr spcFirstLastPara="1" wrap="square" lIns="0" tIns="0" rIns="0" bIns="0" anchor="t" anchorCtr="0">
            <a:spAutoFit/>
          </a:bodyPr>
          <a:lstStyle/>
          <a:p>
            <a:pPr marL="0" lvl="0" indent="0" algn="l" rtl="0">
              <a:lnSpc>
                <a:spcPct val="113340"/>
              </a:lnSpc>
              <a:spcBef>
                <a:spcPts val="0"/>
              </a:spcBef>
              <a:spcAft>
                <a:spcPts val="0"/>
              </a:spcAft>
              <a:buClr>
                <a:schemeClr val="dk1"/>
              </a:buClr>
              <a:buSzPts val="1100"/>
              <a:buFont typeface="Arial"/>
              <a:buNone/>
            </a:pPr>
            <a:r>
              <a:rPr lang="en-US" sz="2200">
                <a:solidFill>
                  <a:srgbClr val="A32638"/>
                </a:solidFill>
              </a:rPr>
              <a:t>Combining classroom education with practical real-world work experience</a:t>
            </a:r>
            <a:endParaRPr sz="1100">
              <a:solidFill>
                <a:schemeClr val="dk1"/>
              </a:solidFill>
              <a:latin typeface="Arial"/>
              <a:ea typeface="Arial"/>
              <a:cs typeface="Arial"/>
              <a:sym typeface="Arial"/>
            </a:endParaRPr>
          </a:p>
          <a:p>
            <a:pPr marL="0" lvl="0" indent="0" algn="l" rtl="0">
              <a:lnSpc>
                <a:spcPct val="100000"/>
              </a:lnSpc>
              <a:spcBef>
                <a:spcPts val="200"/>
              </a:spcBef>
              <a:spcAft>
                <a:spcPts val="0"/>
              </a:spcAft>
              <a:buSzPts val="1400"/>
              <a:buNone/>
            </a:pPr>
            <a:endParaRPr/>
          </a:p>
        </p:txBody>
      </p:sp>
      <p:pic>
        <p:nvPicPr>
          <p:cNvPr id="408" name="Google Shape;408;g25fd553344c_0_0"/>
          <p:cNvPicPr preferRelativeResize="0"/>
          <p:nvPr/>
        </p:nvPicPr>
        <p:blipFill rotWithShape="1">
          <a:blip r:embed="rId3">
            <a:alphaModFix/>
          </a:blip>
          <a:srcRect l="31986" r="19256"/>
          <a:stretch/>
        </p:blipFill>
        <p:spPr>
          <a:xfrm>
            <a:off x="7138200" y="-11050"/>
            <a:ext cx="5057276" cy="6915400"/>
          </a:xfrm>
          <a:prstGeom prst="rect">
            <a:avLst/>
          </a:prstGeom>
          <a:noFill/>
          <a:ln>
            <a:noFill/>
          </a:ln>
        </p:spPr>
      </p:pic>
      <p:sp>
        <p:nvSpPr>
          <p:cNvPr id="409" name="Google Shape;409;g25fd553344c_0_0"/>
          <p:cNvSpPr/>
          <p:nvPr/>
        </p:nvSpPr>
        <p:spPr>
          <a:xfrm rot="-419874">
            <a:off x="11782097" y="-185486"/>
            <a:ext cx="888922" cy="7041270"/>
          </a:xfrm>
          <a:prstGeom prst="rect">
            <a:avLst/>
          </a:prstGeom>
          <a:solidFill>
            <a:srgbClr val="F2F2F2"/>
          </a:solidFill>
          <a:ln w="25400"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10" name="Google Shape;410;g25fd553344c_0_0"/>
          <p:cNvSpPr/>
          <p:nvPr/>
        </p:nvSpPr>
        <p:spPr>
          <a:xfrm rot="-419651">
            <a:off x="6684569" y="9595"/>
            <a:ext cx="928812" cy="715580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11" name="Google Shape;411;g25fd553344c_0_0"/>
          <p:cNvSpPr txBox="1">
            <a:spLocks noGrp="1"/>
          </p:cNvSpPr>
          <p:nvPr>
            <p:ph type="body" idx="1"/>
          </p:nvPr>
        </p:nvSpPr>
        <p:spPr>
          <a:xfrm>
            <a:off x="677600" y="1842975"/>
            <a:ext cx="5878800" cy="3368400"/>
          </a:xfrm>
          <a:prstGeom prst="rect">
            <a:avLst/>
          </a:prstGeom>
          <a:noFill/>
          <a:ln>
            <a:noFill/>
          </a:ln>
        </p:spPr>
        <p:txBody>
          <a:bodyPr spcFirstLastPara="1" wrap="square" lIns="0" tIns="0" rIns="0" bIns="0" anchor="t" anchorCtr="0">
            <a:spAutoFit/>
          </a:bodyPr>
          <a:lstStyle/>
          <a:p>
            <a:pPr marL="285750" lvl="0" indent="-171450" algn="l" rtl="0">
              <a:lnSpc>
                <a:spcPct val="100000"/>
              </a:lnSpc>
              <a:spcBef>
                <a:spcPts val="0"/>
              </a:spcBef>
              <a:spcAft>
                <a:spcPts val="0"/>
              </a:spcAft>
              <a:buClr>
                <a:srgbClr val="E7842E"/>
              </a:buClr>
              <a:buSzPts val="1800"/>
              <a:buFont typeface="Noto Sans Symbols"/>
              <a:buNone/>
            </a:pPr>
            <a:endParaRPr sz="1800">
              <a:solidFill>
                <a:srgbClr val="000000"/>
              </a:solidFill>
              <a:latin typeface="IBM Plex Sans"/>
              <a:ea typeface="IBM Plex Sans"/>
              <a:cs typeface="IBM Plex Sans"/>
              <a:sym typeface="IBM Plex Sans"/>
            </a:endParaRPr>
          </a:p>
          <a:p>
            <a:pPr marL="0" lvl="0" indent="0" algn="l" rtl="0">
              <a:lnSpc>
                <a:spcPct val="100000"/>
              </a:lnSpc>
              <a:spcBef>
                <a:spcPts val="500"/>
              </a:spcBef>
              <a:spcAft>
                <a:spcPts val="0"/>
              </a:spcAft>
              <a:buSzPts val="1400"/>
              <a:buNone/>
            </a:pPr>
            <a:r>
              <a:rPr lang="en-US" sz="2000">
                <a:solidFill>
                  <a:srgbClr val="000000"/>
                </a:solidFill>
              </a:rPr>
              <a:t>Our 4-year competitive program allows students to:</a:t>
            </a:r>
            <a:endParaRPr sz="2000">
              <a:solidFill>
                <a:srgbClr val="000000"/>
              </a:solidFill>
            </a:endParaRPr>
          </a:p>
          <a:p>
            <a:pPr marL="283464" lvl="0" indent="-283464" algn="l" rtl="0">
              <a:lnSpc>
                <a:spcPct val="100000"/>
              </a:lnSpc>
              <a:spcBef>
                <a:spcPts val="500"/>
              </a:spcBef>
              <a:spcAft>
                <a:spcPts val="0"/>
              </a:spcAft>
              <a:buClr>
                <a:srgbClr val="E7842E"/>
              </a:buClr>
              <a:buSzPts val="2000"/>
              <a:buFont typeface="Noto Sans Symbols"/>
              <a:buChar char="▪"/>
            </a:pPr>
            <a:r>
              <a:rPr lang="en-US" sz="2000">
                <a:solidFill>
                  <a:srgbClr val="000000"/>
                </a:solidFill>
              </a:rPr>
              <a:t>Supplement academic study with full-time paid professional work</a:t>
            </a:r>
            <a:endParaRPr sz="2000">
              <a:solidFill>
                <a:srgbClr val="000000"/>
              </a:solidFill>
            </a:endParaRPr>
          </a:p>
          <a:p>
            <a:pPr marL="283464" lvl="0" indent="-283464" algn="l" rtl="0">
              <a:lnSpc>
                <a:spcPct val="100000"/>
              </a:lnSpc>
              <a:spcBef>
                <a:spcPts val="500"/>
              </a:spcBef>
              <a:spcAft>
                <a:spcPts val="0"/>
              </a:spcAft>
              <a:buClr>
                <a:srgbClr val="E7842E"/>
              </a:buClr>
              <a:buSzPts val="2000"/>
              <a:buFont typeface="Noto Sans Symbols"/>
              <a:buChar char="▪"/>
            </a:pPr>
            <a:r>
              <a:rPr lang="en-US" sz="2000">
                <a:solidFill>
                  <a:srgbClr val="000000"/>
                </a:solidFill>
              </a:rPr>
              <a:t>Gain valuable work experience in a job related to their degree before graduation</a:t>
            </a:r>
            <a:endParaRPr sz="2000">
              <a:solidFill>
                <a:srgbClr val="000000"/>
              </a:solidFill>
            </a:endParaRPr>
          </a:p>
          <a:p>
            <a:pPr marL="283464" lvl="0" indent="-283464" algn="l" rtl="0">
              <a:lnSpc>
                <a:spcPct val="100000"/>
              </a:lnSpc>
              <a:spcBef>
                <a:spcPts val="500"/>
              </a:spcBef>
              <a:spcAft>
                <a:spcPts val="0"/>
              </a:spcAft>
              <a:buClr>
                <a:srgbClr val="E7842E"/>
              </a:buClr>
              <a:buSzPts val="2000"/>
              <a:buFont typeface="Noto Sans Symbols"/>
              <a:buChar char="▪"/>
            </a:pPr>
            <a:r>
              <a:rPr lang="en-US" sz="2000">
                <a:solidFill>
                  <a:srgbClr val="000000"/>
                </a:solidFill>
              </a:rPr>
              <a:t>Earn a full-time hourly salary during each work rotation</a:t>
            </a:r>
            <a:endParaRPr sz="2000">
              <a:solidFill>
                <a:srgbClr val="000000"/>
              </a:solidFill>
            </a:endParaRPr>
          </a:p>
          <a:p>
            <a:pPr marL="283464" lvl="0" indent="-283464" algn="l" rtl="0">
              <a:lnSpc>
                <a:spcPct val="100000"/>
              </a:lnSpc>
              <a:spcBef>
                <a:spcPts val="500"/>
              </a:spcBef>
              <a:spcAft>
                <a:spcPts val="0"/>
              </a:spcAft>
              <a:buClr>
                <a:srgbClr val="E7842E"/>
              </a:buClr>
              <a:buSzPts val="2000"/>
              <a:buFont typeface="Noto Sans Symbols"/>
              <a:buChar char="▪"/>
            </a:pPr>
            <a:r>
              <a:rPr lang="en-US" sz="2000">
                <a:solidFill>
                  <a:srgbClr val="000000"/>
                </a:solidFill>
              </a:rPr>
              <a:t>Establish and broaden a network of professional contacts in a career field and industry</a:t>
            </a:r>
            <a:endParaRPr sz="2000">
              <a:solidFill>
                <a:srgbClr val="A32538"/>
              </a:solidFill>
              <a:latin typeface="IBM Plex Sans Light"/>
              <a:ea typeface="IBM Plex Sans Light"/>
              <a:cs typeface="IBM Plex Sans Light"/>
              <a:sym typeface="IBM Plex Sans Light"/>
            </a:endParaRPr>
          </a:p>
        </p:txBody>
      </p:sp>
      <p:cxnSp>
        <p:nvCxnSpPr>
          <p:cNvPr id="412" name="Google Shape;412;g25fd553344c_0_0"/>
          <p:cNvCxnSpPr/>
          <p:nvPr/>
        </p:nvCxnSpPr>
        <p:spPr>
          <a:xfrm rot="10800000" flipH="1">
            <a:off x="4114801" y="6462576"/>
            <a:ext cx="7778400" cy="17700"/>
          </a:xfrm>
          <a:prstGeom prst="straightConnector1">
            <a:avLst/>
          </a:prstGeom>
          <a:noFill/>
          <a:ln w="9525" cap="flat" cmpd="sng">
            <a:solidFill>
              <a:srgbClr val="F2F2F2"/>
            </a:solidFill>
            <a:prstDash val="solid"/>
            <a:round/>
            <a:headEnd type="none" w="sm" len="sm"/>
            <a:tailEnd type="none" w="sm" len="sm"/>
          </a:ln>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g25fd553344c_0_6"/>
          <p:cNvSpPr txBox="1">
            <a:spLocks noGrp="1"/>
          </p:cNvSpPr>
          <p:nvPr>
            <p:ph type="title"/>
          </p:nvPr>
        </p:nvSpPr>
        <p:spPr>
          <a:xfrm>
            <a:off x="725099" y="283971"/>
            <a:ext cx="100266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Summer Research</a:t>
            </a:r>
            <a:endParaRPr sz="5500"/>
          </a:p>
        </p:txBody>
      </p:sp>
      <p:pic>
        <p:nvPicPr>
          <p:cNvPr id="419" name="Google Shape;419;g25fd553344c_0_6"/>
          <p:cNvPicPr preferRelativeResize="0"/>
          <p:nvPr/>
        </p:nvPicPr>
        <p:blipFill rotWithShape="1">
          <a:blip r:embed="rId3">
            <a:alphaModFix/>
          </a:blip>
          <a:srcRect t="5500" b="5498"/>
          <a:stretch/>
        </p:blipFill>
        <p:spPr>
          <a:xfrm>
            <a:off x="7009225" y="-11050"/>
            <a:ext cx="5186251" cy="6915405"/>
          </a:xfrm>
          <a:prstGeom prst="rect">
            <a:avLst/>
          </a:prstGeom>
          <a:noFill/>
          <a:ln>
            <a:noFill/>
          </a:ln>
        </p:spPr>
      </p:pic>
      <p:sp>
        <p:nvSpPr>
          <p:cNvPr id="420" name="Google Shape;420;g25fd553344c_0_6"/>
          <p:cNvSpPr/>
          <p:nvPr/>
        </p:nvSpPr>
        <p:spPr>
          <a:xfrm rot="-419874">
            <a:off x="11782097" y="-185486"/>
            <a:ext cx="888922" cy="7041270"/>
          </a:xfrm>
          <a:prstGeom prst="rect">
            <a:avLst/>
          </a:prstGeom>
          <a:solidFill>
            <a:srgbClr val="F2F2F2"/>
          </a:solidFill>
          <a:ln w="25400"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21" name="Google Shape;421;g25fd553344c_0_6"/>
          <p:cNvSpPr/>
          <p:nvPr/>
        </p:nvSpPr>
        <p:spPr>
          <a:xfrm rot="-419874">
            <a:off x="6571798" y="-145263"/>
            <a:ext cx="888922" cy="715580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422" name="Google Shape;422;g25fd553344c_0_6"/>
          <p:cNvCxnSpPr/>
          <p:nvPr/>
        </p:nvCxnSpPr>
        <p:spPr>
          <a:xfrm rot="10800000" flipH="1">
            <a:off x="4114801" y="6462576"/>
            <a:ext cx="7778400" cy="17700"/>
          </a:xfrm>
          <a:prstGeom prst="straightConnector1">
            <a:avLst/>
          </a:prstGeom>
          <a:noFill/>
          <a:ln w="9525" cap="flat" cmpd="sng">
            <a:solidFill>
              <a:srgbClr val="F2F2F2"/>
            </a:solidFill>
            <a:prstDash val="solid"/>
            <a:round/>
            <a:headEnd type="none" w="sm" len="sm"/>
            <a:tailEnd type="none" w="sm" len="sm"/>
          </a:ln>
        </p:spPr>
      </p:cxnSp>
      <p:sp>
        <p:nvSpPr>
          <p:cNvPr id="423" name="Google Shape;423;g25fd553344c_0_6"/>
          <p:cNvSpPr txBox="1">
            <a:spLocks noGrp="1"/>
          </p:cNvSpPr>
          <p:nvPr>
            <p:ph type="body" idx="1"/>
          </p:nvPr>
        </p:nvSpPr>
        <p:spPr>
          <a:xfrm>
            <a:off x="723500" y="1093225"/>
            <a:ext cx="5787000" cy="702000"/>
          </a:xfrm>
          <a:prstGeom prst="rect">
            <a:avLst/>
          </a:prstGeom>
          <a:noFill/>
          <a:ln>
            <a:noFill/>
          </a:ln>
        </p:spPr>
        <p:txBody>
          <a:bodyPr spcFirstLastPara="1" wrap="square" lIns="0" tIns="0" rIns="0" bIns="0" anchor="t" anchorCtr="0">
            <a:spAutoFit/>
          </a:bodyPr>
          <a:lstStyle/>
          <a:p>
            <a:pPr marL="0" lvl="0" indent="0" algn="l" rtl="0">
              <a:lnSpc>
                <a:spcPct val="113340"/>
              </a:lnSpc>
              <a:spcBef>
                <a:spcPts val="0"/>
              </a:spcBef>
              <a:spcAft>
                <a:spcPts val="0"/>
              </a:spcAft>
              <a:buClr>
                <a:schemeClr val="dk1"/>
              </a:buClr>
              <a:buSzPts val="1100"/>
              <a:buFont typeface="Arial"/>
              <a:buNone/>
            </a:pPr>
            <a:r>
              <a:rPr lang="en-US" sz="2200">
                <a:solidFill>
                  <a:srgbClr val="A32638"/>
                </a:solidFill>
              </a:rPr>
              <a:t>Hands-On Research Experience</a:t>
            </a:r>
            <a:endParaRPr sz="1100">
              <a:solidFill>
                <a:schemeClr val="dk1"/>
              </a:solidFill>
              <a:latin typeface="Arial"/>
              <a:ea typeface="Arial"/>
              <a:cs typeface="Arial"/>
              <a:sym typeface="Arial"/>
            </a:endParaRPr>
          </a:p>
          <a:p>
            <a:pPr marL="0" lvl="0" indent="0" algn="l" rtl="0">
              <a:lnSpc>
                <a:spcPct val="100000"/>
              </a:lnSpc>
              <a:spcBef>
                <a:spcPts val="200"/>
              </a:spcBef>
              <a:spcAft>
                <a:spcPts val="0"/>
              </a:spcAft>
              <a:buSzPts val="1400"/>
              <a:buNone/>
            </a:pPr>
            <a:endParaRPr/>
          </a:p>
        </p:txBody>
      </p:sp>
      <p:sp>
        <p:nvSpPr>
          <p:cNvPr id="424" name="Google Shape;424;g25fd553344c_0_6"/>
          <p:cNvSpPr txBox="1">
            <a:spLocks noGrp="1"/>
          </p:cNvSpPr>
          <p:nvPr>
            <p:ph type="body" idx="1"/>
          </p:nvPr>
        </p:nvSpPr>
        <p:spPr>
          <a:xfrm>
            <a:off x="677600" y="1842975"/>
            <a:ext cx="5878800" cy="30912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500"/>
              </a:spcBef>
              <a:spcAft>
                <a:spcPts val="0"/>
              </a:spcAft>
              <a:buSzPts val="1400"/>
              <a:buNone/>
            </a:pPr>
            <a:endParaRPr sz="2000">
              <a:solidFill>
                <a:srgbClr val="000000"/>
              </a:solidFill>
            </a:endParaRPr>
          </a:p>
          <a:p>
            <a:pPr marL="283464" lvl="0" indent="-283464" algn="l" rtl="0">
              <a:lnSpc>
                <a:spcPct val="100000"/>
              </a:lnSpc>
              <a:spcBef>
                <a:spcPts val="500"/>
              </a:spcBef>
              <a:spcAft>
                <a:spcPts val="0"/>
              </a:spcAft>
              <a:buClr>
                <a:srgbClr val="E7842E"/>
              </a:buClr>
              <a:buSzPts val="2000"/>
              <a:buFont typeface="Noto Sans Symbols"/>
              <a:buChar char="▪"/>
            </a:pPr>
            <a:r>
              <a:rPr lang="en-US" sz="2000">
                <a:solidFill>
                  <a:schemeClr val="dk1"/>
                </a:solidFill>
              </a:rPr>
              <a:t>Each department provides undergraduate students with research opportunities </a:t>
            </a:r>
            <a:endParaRPr sz="2000">
              <a:solidFill>
                <a:schemeClr val="dk1"/>
              </a:solidFill>
            </a:endParaRPr>
          </a:p>
          <a:p>
            <a:pPr marL="457200" lvl="0" indent="0" algn="l" rtl="0">
              <a:lnSpc>
                <a:spcPct val="100000"/>
              </a:lnSpc>
              <a:spcBef>
                <a:spcPts val="500"/>
              </a:spcBef>
              <a:spcAft>
                <a:spcPts val="0"/>
              </a:spcAft>
              <a:buSzPts val="1400"/>
              <a:buNone/>
            </a:pPr>
            <a:endParaRPr sz="2000">
              <a:solidFill>
                <a:schemeClr val="dk1"/>
              </a:solidFill>
            </a:endParaRPr>
          </a:p>
          <a:p>
            <a:pPr marL="283464" lvl="0" indent="-283464" algn="l" rtl="0">
              <a:lnSpc>
                <a:spcPct val="100000"/>
              </a:lnSpc>
              <a:spcBef>
                <a:spcPts val="500"/>
              </a:spcBef>
              <a:spcAft>
                <a:spcPts val="0"/>
              </a:spcAft>
              <a:buClr>
                <a:srgbClr val="E7842E"/>
              </a:buClr>
              <a:buSzPts val="2000"/>
              <a:buFont typeface="Noto Sans Symbols"/>
              <a:buChar char="▪"/>
            </a:pPr>
            <a:r>
              <a:rPr lang="en-US" sz="2000">
                <a:solidFill>
                  <a:srgbClr val="000000"/>
                </a:solidFill>
              </a:rPr>
              <a:t>The Stevens Institute for Artificial Intelligence AI Research Summer (AIRS) Fellowship Program</a:t>
            </a:r>
            <a:endParaRPr sz="2000">
              <a:solidFill>
                <a:srgbClr val="000000"/>
              </a:solidFill>
            </a:endParaRPr>
          </a:p>
          <a:p>
            <a:pPr marL="457200" lvl="0" indent="0" algn="l" rtl="0">
              <a:lnSpc>
                <a:spcPct val="100000"/>
              </a:lnSpc>
              <a:spcBef>
                <a:spcPts val="500"/>
              </a:spcBef>
              <a:spcAft>
                <a:spcPts val="0"/>
              </a:spcAft>
              <a:buSzPts val="1400"/>
              <a:buNone/>
            </a:pPr>
            <a:endParaRPr sz="2000">
              <a:solidFill>
                <a:srgbClr val="000000"/>
              </a:solidFill>
            </a:endParaRPr>
          </a:p>
          <a:p>
            <a:pPr marL="283464" lvl="0" indent="-283464" algn="l" rtl="0">
              <a:lnSpc>
                <a:spcPct val="100000"/>
              </a:lnSpc>
              <a:spcBef>
                <a:spcPts val="500"/>
              </a:spcBef>
              <a:spcAft>
                <a:spcPts val="0"/>
              </a:spcAft>
              <a:buClr>
                <a:srgbClr val="E7842E"/>
              </a:buClr>
              <a:buSzPts val="2000"/>
              <a:buFont typeface="Noto Sans Symbols"/>
              <a:buChar char="▪"/>
            </a:pPr>
            <a:r>
              <a:rPr lang="en-US" sz="2000">
                <a:solidFill>
                  <a:srgbClr val="000000"/>
                </a:solidFill>
              </a:rPr>
              <a:t>NSF-funded Research Experiences for Undergraduates (REU) Site Program</a:t>
            </a:r>
            <a:endParaRPr sz="2000">
              <a:solidFill>
                <a:srgbClr val="A32538"/>
              </a:solidFill>
              <a:latin typeface="IBM Plex Sans Light"/>
              <a:ea typeface="IBM Plex Sans Light"/>
              <a:cs typeface="IBM Plex Sans Light"/>
              <a:sym typeface="IBM Plex Sans Ligh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pic>
        <p:nvPicPr>
          <p:cNvPr id="429" name="Google Shape;429;p20" title="Screenshot 2025-10-14 at 2.38.16 PM.png"/>
          <p:cNvPicPr preferRelativeResize="0"/>
          <p:nvPr/>
        </p:nvPicPr>
        <p:blipFill rotWithShape="1">
          <a:blip r:embed="rId3">
            <a:alphaModFix/>
          </a:blip>
          <a:srcRect t="9" b="9"/>
          <a:stretch/>
        </p:blipFill>
        <p:spPr>
          <a:xfrm>
            <a:off x="8129075" y="3820226"/>
            <a:ext cx="3508977" cy="1980251"/>
          </a:xfrm>
          <a:prstGeom prst="rect">
            <a:avLst/>
          </a:prstGeom>
          <a:noFill/>
          <a:ln>
            <a:noFill/>
          </a:ln>
        </p:spPr>
      </p:pic>
      <p:pic>
        <p:nvPicPr>
          <p:cNvPr id="430" name="Google Shape;430;p20" title="Screenshot 2025-10-14 at 2.33.50 PM.png"/>
          <p:cNvPicPr preferRelativeResize="0"/>
          <p:nvPr/>
        </p:nvPicPr>
        <p:blipFill rotWithShape="1">
          <a:blip r:embed="rId4">
            <a:alphaModFix/>
          </a:blip>
          <a:srcRect t="3297" b="3297"/>
          <a:stretch/>
        </p:blipFill>
        <p:spPr>
          <a:xfrm>
            <a:off x="4560750" y="3823625"/>
            <a:ext cx="3436652" cy="1811851"/>
          </a:xfrm>
          <a:prstGeom prst="rect">
            <a:avLst/>
          </a:prstGeom>
          <a:noFill/>
          <a:ln>
            <a:noFill/>
          </a:ln>
        </p:spPr>
      </p:pic>
      <p:pic>
        <p:nvPicPr>
          <p:cNvPr id="431" name="Google Shape;431;p20" title="DSC00004.jpg"/>
          <p:cNvPicPr preferRelativeResize="0"/>
          <p:nvPr/>
        </p:nvPicPr>
        <p:blipFill rotWithShape="1">
          <a:blip r:embed="rId5">
            <a:alphaModFix/>
          </a:blip>
          <a:srcRect l="3130" t="1746" r="-3130" b="1746"/>
          <a:stretch/>
        </p:blipFill>
        <p:spPr>
          <a:xfrm>
            <a:off x="987850" y="3791600"/>
            <a:ext cx="3508974" cy="1905701"/>
          </a:xfrm>
          <a:prstGeom prst="rect">
            <a:avLst/>
          </a:prstGeom>
          <a:noFill/>
          <a:ln>
            <a:noFill/>
          </a:ln>
        </p:spPr>
      </p:pic>
      <p:pic>
        <p:nvPicPr>
          <p:cNvPr id="432" name="Google Shape;432;p20"/>
          <p:cNvPicPr preferRelativeResize="0"/>
          <p:nvPr/>
        </p:nvPicPr>
        <p:blipFill rotWithShape="1">
          <a:blip r:embed="rId6">
            <a:alphaModFix/>
          </a:blip>
          <a:srcRect t="99" b="89"/>
          <a:stretch/>
        </p:blipFill>
        <p:spPr>
          <a:xfrm>
            <a:off x="7812150" y="1328076"/>
            <a:ext cx="3508972" cy="1980249"/>
          </a:xfrm>
          <a:prstGeom prst="rect">
            <a:avLst/>
          </a:prstGeom>
          <a:noFill/>
          <a:ln>
            <a:noFill/>
          </a:ln>
        </p:spPr>
      </p:pic>
      <p:pic>
        <p:nvPicPr>
          <p:cNvPr id="433" name="Google Shape;433;p20" title="SURFIN-Mirian.jpg"/>
          <p:cNvPicPr preferRelativeResize="0"/>
          <p:nvPr/>
        </p:nvPicPr>
        <p:blipFill rotWithShape="1">
          <a:blip r:embed="rId7">
            <a:alphaModFix/>
          </a:blip>
          <a:srcRect t="826" b="835"/>
          <a:stretch/>
        </p:blipFill>
        <p:spPr>
          <a:xfrm>
            <a:off x="4234075" y="1329474"/>
            <a:ext cx="3578076" cy="1980250"/>
          </a:xfrm>
          <a:prstGeom prst="rect">
            <a:avLst/>
          </a:prstGeom>
          <a:noFill/>
          <a:ln>
            <a:noFill/>
          </a:ln>
        </p:spPr>
      </p:pic>
      <p:pic>
        <p:nvPicPr>
          <p:cNvPr id="434" name="Google Shape;434;p20"/>
          <p:cNvPicPr preferRelativeResize="0"/>
          <p:nvPr/>
        </p:nvPicPr>
        <p:blipFill rotWithShape="1">
          <a:blip r:embed="rId8">
            <a:alphaModFix/>
          </a:blip>
          <a:srcRect t="-326" b="32317"/>
          <a:stretch/>
        </p:blipFill>
        <p:spPr>
          <a:xfrm>
            <a:off x="725100" y="1329475"/>
            <a:ext cx="3508974" cy="1905700"/>
          </a:xfrm>
          <a:prstGeom prst="rect">
            <a:avLst/>
          </a:prstGeom>
          <a:noFill/>
          <a:ln>
            <a:noFill/>
          </a:ln>
        </p:spPr>
      </p:pic>
      <p:sp>
        <p:nvSpPr>
          <p:cNvPr id="435" name="Google Shape;435;p20"/>
          <p:cNvSpPr txBox="1">
            <a:spLocks noGrp="1"/>
          </p:cNvSpPr>
          <p:nvPr>
            <p:ph type="title"/>
          </p:nvPr>
        </p:nvSpPr>
        <p:spPr>
          <a:xfrm>
            <a:off x="725099" y="283971"/>
            <a:ext cx="100266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Student Achievements</a:t>
            </a:r>
            <a:endParaRPr/>
          </a:p>
        </p:txBody>
      </p:sp>
      <p:grpSp>
        <p:nvGrpSpPr>
          <p:cNvPr id="436" name="Google Shape;436;p20"/>
          <p:cNvGrpSpPr/>
          <p:nvPr/>
        </p:nvGrpSpPr>
        <p:grpSpPr>
          <a:xfrm>
            <a:off x="412973" y="1217958"/>
            <a:ext cx="11588565" cy="5104530"/>
            <a:chOff x="412973" y="1217958"/>
            <a:chExt cx="11588565" cy="5104530"/>
          </a:xfrm>
        </p:grpSpPr>
        <p:sp>
          <p:nvSpPr>
            <p:cNvPr id="437" name="Google Shape;437;p20"/>
            <p:cNvSpPr/>
            <p:nvPr/>
          </p:nvSpPr>
          <p:spPr>
            <a:xfrm>
              <a:off x="703573" y="3022977"/>
              <a:ext cx="3544500" cy="510300"/>
            </a:xfrm>
            <a:prstGeom prst="rect">
              <a:avLst/>
            </a:prstGeom>
            <a:solidFill>
              <a:srgbClr val="A32538"/>
            </a:solidFill>
            <a:ln>
              <a:noFill/>
            </a:ln>
          </p:spPr>
          <p:txBody>
            <a:bodyPr spcFirstLastPara="1" wrap="square" lIns="91425" tIns="45700" rIns="91425" bIns="45700" anchor="ctr" anchorCtr="0">
              <a:noAutofit/>
            </a:bodyPr>
            <a:lstStyle/>
            <a:p>
              <a:pPr marL="0" marR="0" lvl="0" indent="0" algn="ctr" rtl="0">
                <a:lnSpc>
                  <a:spcPct val="70000"/>
                </a:lnSpc>
                <a:spcBef>
                  <a:spcPts val="0"/>
                </a:spcBef>
                <a:spcAft>
                  <a:spcPts val="0"/>
                </a:spcAft>
                <a:buClr>
                  <a:srgbClr val="000000"/>
                </a:buClr>
                <a:buSzPts val="1800"/>
                <a:buFont typeface="Arial"/>
                <a:buNone/>
              </a:pPr>
              <a:r>
                <a:rPr lang="en-US" sz="1800" b="1">
                  <a:solidFill>
                    <a:schemeClr val="lt1"/>
                  </a:solidFill>
                  <a:latin typeface="Saira Condensed"/>
                  <a:ea typeface="Saira Condensed"/>
                  <a:cs typeface="Saira Condensed"/>
                  <a:sym typeface="Saira Condensed"/>
                </a:rPr>
                <a:t> $15K Venture Prize:</a:t>
              </a:r>
              <a:r>
                <a:rPr lang="en-US" sz="1800" b="1" i="0" u="none" strike="noStrike" cap="none">
                  <a:solidFill>
                    <a:schemeClr val="lt1"/>
                  </a:solidFill>
                  <a:latin typeface="Saira Condensed"/>
                  <a:ea typeface="Saira Condensed"/>
                  <a:cs typeface="Saira Condensed"/>
                  <a:sym typeface="Saira Condensed"/>
                </a:rPr>
                <a:t> </a:t>
              </a:r>
              <a:r>
                <a:rPr lang="en-US" sz="1800" b="1">
                  <a:solidFill>
                    <a:schemeClr val="lt1"/>
                  </a:solidFill>
                  <a:latin typeface="Saira Condensed"/>
                  <a:ea typeface="Saira Condensed"/>
                  <a:cs typeface="Saira Condensed"/>
                  <a:sym typeface="Saira Condensed"/>
                </a:rPr>
                <a:t>DEBUT Challenge</a:t>
              </a:r>
              <a:endParaRPr sz="1400" b="0" i="0" u="none" strike="noStrike" cap="none">
                <a:solidFill>
                  <a:srgbClr val="000000"/>
                </a:solidFill>
                <a:latin typeface="Arial"/>
                <a:ea typeface="Arial"/>
                <a:cs typeface="Arial"/>
                <a:sym typeface="Arial"/>
              </a:endParaRPr>
            </a:p>
          </p:txBody>
        </p:sp>
        <p:sp>
          <p:nvSpPr>
            <p:cNvPr id="438" name="Google Shape;438;p20"/>
            <p:cNvSpPr/>
            <p:nvPr/>
          </p:nvSpPr>
          <p:spPr>
            <a:xfrm>
              <a:off x="4286547" y="3022976"/>
              <a:ext cx="3544500" cy="510300"/>
            </a:xfrm>
            <a:prstGeom prst="rect">
              <a:avLst/>
            </a:prstGeom>
            <a:solidFill>
              <a:srgbClr val="363D45"/>
            </a:solidFill>
            <a:ln>
              <a:noFill/>
            </a:ln>
          </p:spPr>
          <p:txBody>
            <a:bodyPr spcFirstLastPara="1" wrap="square" lIns="91425" tIns="45700" rIns="91425" bIns="45700" anchor="ctr" anchorCtr="0">
              <a:noAutofit/>
            </a:bodyPr>
            <a:lstStyle/>
            <a:p>
              <a:pPr marL="0" marR="0" lvl="0" indent="0" algn="ctr" rtl="0">
                <a:lnSpc>
                  <a:spcPct val="70000"/>
                </a:lnSpc>
                <a:spcBef>
                  <a:spcPts val="0"/>
                </a:spcBef>
                <a:spcAft>
                  <a:spcPts val="0"/>
                </a:spcAft>
                <a:buClr>
                  <a:srgbClr val="000000"/>
                </a:buClr>
                <a:buSzPts val="1800"/>
                <a:buFont typeface="Arial"/>
                <a:buNone/>
              </a:pPr>
              <a:r>
                <a:rPr lang="en-US" sz="1800" b="1">
                  <a:solidFill>
                    <a:schemeClr val="lt1"/>
                  </a:solidFill>
                  <a:latin typeface="Saira Condensed"/>
                  <a:ea typeface="Saira Condensed"/>
                  <a:cs typeface="Saira Condensed"/>
                  <a:sym typeface="Saira Condensed"/>
                </a:rPr>
                <a:t>Two SES Students Chosen for </a:t>
              </a:r>
              <a:endParaRPr sz="1800" b="1">
                <a:solidFill>
                  <a:schemeClr val="lt1"/>
                </a:solidFill>
                <a:latin typeface="Saira Condensed"/>
                <a:ea typeface="Saira Condensed"/>
                <a:cs typeface="Saira Condensed"/>
                <a:sym typeface="Saira Condensed"/>
              </a:endParaRPr>
            </a:p>
            <a:p>
              <a:pPr marL="0" marR="0" lvl="0" indent="0" algn="ctr" rtl="0">
                <a:lnSpc>
                  <a:spcPct val="70000"/>
                </a:lnSpc>
                <a:spcBef>
                  <a:spcPts val="0"/>
                </a:spcBef>
                <a:spcAft>
                  <a:spcPts val="0"/>
                </a:spcAft>
                <a:buClr>
                  <a:srgbClr val="000000"/>
                </a:buClr>
                <a:buSzPts val="1800"/>
                <a:buFont typeface="Arial"/>
                <a:buNone/>
              </a:pPr>
              <a:r>
                <a:rPr lang="en-US" sz="1800" b="1">
                  <a:solidFill>
                    <a:schemeClr val="lt1"/>
                  </a:solidFill>
                  <a:latin typeface="Saira Condensed"/>
                  <a:ea typeface="Saira Condensed"/>
                  <a:cs typeface="Saira Condensed"/>
                  <a:sym typeface="Saira Condensed"/>
                </a:rPr>
                <a:t>Simons’ SURFiN Fellowship</a:t>
              </a:r>
              <a:endParaRPr sz="1400" b="0" i="0" u="none" strike="noStrike" cap="none">
                <a:solidFill>
                  <a:srgbClr val="000000"/>
                </a:solidFill>
                <a:latin typeface="Arial"/>
                <a:ea typeface="Arial"/>
                <a:cs typeface="Arial"/>
                <a:sym typeface="Arial"/>
              </a:endParaRPr>
            </a:p>
          </p:txBody>
        </p:sp>
        <p:sp>
          <p:nvSpPr>
            <p:cNvPr id="439" name="Google Shape;439;p20"/>
            <p:cNvSpPr/>
            <p:nvPr/>
          </p:nvSpPr>
          <p:spPr>
            <a:xfrm>
              <a:off x="996211" y="5469999"/>
              <a:ext cx="3544500" cy="612900"/>
            </a:xfrm>
            <a:prstGeom prst="rect">
              <a:avLst/>
            </a:prstGeom>
            <a:solidFill>
              <a:srgbClr val="363D45"/>
            </a:solidFill>
            <a:ln>
              <a:noFill/>
            </a:ln>
          </p:spPr>
          <p:txBody>
            <a:bodyPr spcFirstLastPara="1" wrap="square" lIns="91425" tIns="45700" rIns="91425" bIns="45700" anchor="ctr" anchorCtr="0">
              <a:noAutofit/>
            </a:bodyPr>
            <a:lstStyle/>
            <a:p>
              <a:pPr marL="0" marR="0" lvl="0" indent="0" algn="ctr" rtl="0">
                <a:lnSpc>
                  <a:spcPct val="70000"/>
                </a:lnSpc>
                <a:spcBef>
                  <a:spcPts val="0"/>
                </a:spcBef>
                <a:spcAft>
                  <a:spcPts val="0"/>
                </a:spcAft>
                <a:buClr>
                  <a:srgbClr val="000000"/>
                </a:buClr>
                <a:buSzPts val="1800"/>
                <a:buFont typeface="Arial"/>
                <a:buNone/>
              </a:pPr>
              <a:endParaRPr sz="1800" b="1">
                <a:solidFill>
                  <a:schemeClr val="lt1"/>
                </a:solidFill>
                <a:latin typeface="Saira Condensed"/>
                <a:ea typeface="Saira Condensed"/>
                <a:cs typeface="Saira Condensed"/>
                <a:sym typeface="Saira Condensed"/>
              </a:endParaRPr>
            </a:p>
            <a:p>
              <a:pPr marL="0" marR="0" lvl="0" indent="0" algn="ctr" rtl="0">
                <a:lnSpc>
                  <a:spcPct val="70000"/>
                </a:lnSpc>
                <a:spcBef>
                  <a:spcPts val="0"/>
                </a:spcBef>
                <a:spcAft>
                  <a:spcPts val="0"/>
                </a:spcAft>
                <a:buClr>
                  <a:srgbClr val="000000"/>
                </a:buClr>
                <a:buSzPts val="1800"/>
                <a:buFont typeface="Arial"/>
                <a:buNone/>
              </a:pPr>
              <a:r>
                <a:rPr lang="en-US" sz="1800" b="1">
                  <a:solidFill>
                    <a:schemeClr val="lt1"/>
                  </a:solidFill>
                  <a:latin typeface="Saira Condensed"/>
                  <a:ea typeface="Saira Condensed"/>
                  <a:cs typeface="Saira Condensed"/>
                  <a:sym typeface="Saira Condensed"/>
                </a:rPr>
                <a:t>Finalists</a:t>
              </a:r>
              <a:r>
                <a:rPr lang="en-US" sz="1800" b="1" i="0" u="none" strike="noStrike" cap="none">
                  <a:solidFill>
                    <a:schemeClr val="lt1"/>
                  </a:solidFill>
                  <a:latin typeface="Saira Condensed"/>
                  <a:ea typeface="Saira Condensed"/>
                  <a:cs typeface="Saira Condensed"/>
                  <a:sym typeface="Saira Condensed"/>
                </a:rPr>
                <a:t>: </a:t>
              </a:r>
              <a:r>
                <a:rPr lang="en-US" sz="1800" b="1">
                  <a:solidFill>
                    <a:schemeClr val="lt1"/>
                  </a:solidFill>
                  <a:latin typeface="Saira Condensed"/>
                  <a:ea typeface="Saira Condensed"/>
                  <a:cs typeface="Saira Condensed"/>
                  <a:sym typeface="Saira Condensed"/>
                </a:rPr>
                <a:t>Port Authority </a:t>
              </a:r>
              <a:endParaRPr sz="1800" b="1">
                <a:solidFill>
                  <a:schemeClr val="lt1"/>
                </a:solidFill>
                <a:latin typeface="Saira Condensed"/>
                <a:ea typeface="Saira Condensed"/>
                <a:cs typeface="Saira Condensed"/>
                <a:sym typeface="Saira Condensed"/>
              </a:endParaRPr>
            </a:p>
            <a:p>
              <a:pPr marL="0" marR="0" lvl="0" indent="0" algn="ctr" rtl="0">
                <a:lnSpc>
                  <a:spcPct val="70000"/>
                </a:lnSpc>
                <a:spcBef>
                  <a:spcPts val="0"/>
                </a:spcBef>
                <a:spcAft>
                  <a:spcPts val="0"/>
                </a:spcAft>
                <a:buClr>
                  <a:srgbClr val="000000"/>
                </a:buClr>
                <a:buSzPts val="1800"/>
                <a:buFont typeface="Arial"/>
                <a:buNone/>
              </a:pPr>
              <a:r>
                <a:rPr lang="en-US" sz="1800" b="1">
                  <a:solidFill>
                    <a:schemeClr val="lt1"/>
                  </a:solidFill>
                  <a:latin typeface="Saira Condensed"/>
                  <a:ea typeface="Saira Condensed"/>
                  <a:cs typeface="Saira Condensed"/>
                  <a:sym typeface="Saira Condensed"/>
                </a:rPr>
                <a:t>NY/NJ College Challenge</a:t>
              </a:r>
              <a:endParaRPr sz="2300" b="1">
                <a:solidFill>
                  <a:schemeClr val="dk1"/>
                </a:solidFill>
                <a:highlight>
                  <a:srgbClr val="E4E5E6"/>
                </a:highlight>
                <a:latin typeface="Bitter"/>
                <a:ea typeface="Bitter"/>
                <a:cs typeface="Bitter"/>
                <a:sym typeface="Bitter"/>
              </a:endParaRPr>
            </a:p>
            <a:p>
              <a:pPr marL="0" marR="0" lvl="0" indent="0" algn="ctr" rtl="0">
                <a:lnSpc>
                  <a:spcPct val="70000"/>
                </a:lnSpc>
                <a:spcBef>
                  <a:spcPts val="0"/>
                </a:spcBef>
                <a:spcAft>
                  <a:spcPts val="0"/>
                </a:spcAft>
                <a:buClr>
                  <a:srgbClr val="000000"/>
                </a:buClr>
                <a:buSzPts val="1800"/>
                <a:buFont typeface="Arial"/>
                <a:buNone/>
              </a:pPr>
              <a:endParaRPr sz="1800" b="1">
                <a:solidFill>
                  <a:schemeClr val="lt1"/>
                </a:solidFill>
                <a:latin typeface="Saira Condensed"/>
                <a:ea typeface="Saira Condensed"/>
                <a:cs typeface="Saira Condensed"/>
                <a:sym typeface="Saira Condensed"/>
              </a:endParaRPr>
            </a:p>
          </p:txBody>
        </p:sp>
        <p:sp>
          <p:nvSpPr>
            <p:cNvPr id="440" name="Google Shape;440;p20"/>
            <p:cNvSpPr/>
            <p:nvPr/>
          </p:nvSpPr>
          <p:spPr>
            <a:xfrm>
              <a:off x="4579178" y="5465296"/>
              <a:ext cx="3544500" cy="612900"/>
            </a:xfrm>
            <a:prstGeom prst="rect">
              <a:avLst/>
            </a:prstGeom>
            <a:solidFill>
              <a:srgbClr val="A32538"/>
            </a:solidFill>
            <a:ln>
              <a:noFill/>
            </a:ln>
          </p:spPr>
          <p:txBody>
            <a:bodyPr spcFirstLastPara="1" wrap="square" lIns="91425" tIns="45700" rIns="91425" bIns="45700" anchor="ctr" anchorCtr="0">
              <a:noAutofit/>
            </a:bodyPr>
            <a:lstStyle/>
            <a:p>
              <a:pPr marL="0" marR="0" lvl="0" indent="0" algn="ctr" rtl="0">
                <a:lnSpc>
                  <a:spcPct val="70000"/>
                </a:lnSpc>
                <a:spcBef>
                  <a:spcPts val="0"/>
                </a:spcBef>
                <a:spcAft>
                  <a:spcPts val="0"/>
                </a:spcAft>
                <a:buClr>
                  <a:srgbClr val="000000"/>
                </a:buClr>
                <a:buSzPts val="1800"/>
                <a:buFont typeface="Arial"/>
                <a:buNone/>
              </a:pPr>
              <a:r>
                <a:rPr lang="en-US" sz="1800" b="1">
                  <a:solidFill>
                    <a:schemeClr val="lt1"/>
                  </a:solidFill>
                  <a:latin typeface="Saira Condensed"/>
                  <a:ea typeface="Saira Condensed"/>
                  <a:cs typeface="Saira Condensed"/>
                  <a:sym typeface="Saira Condensed"/>
                </a:rPr>
                <a:t>Prestigious Goldwater Scholarship Awarded to Stevens Undergrad</a:t>
              </a:r>
              <a:endParaRPr sz="1400" b="0" i="0" u="none" strike="noStrike" cap="none">
                <a:solidFill>
                  <a:srgbClr val="000000"/>
                </a:solidFill>
                <a:latin typeface="Arial"/>
                <a:ea typeface="Arial"/>
                <a:cs typeface="Arial"/>
                <a:sym typeface="Arial"/>
              </a:endParaRPr>
            </a:p>
          </p:txBody>
        </p:sp>
        <p:sp>
          <p:nvSpPr>
            <p:cNvPr id="441" name="Google Shape;441;p20"/>
            <p:cNvSpPr/>
            <p:nvPr/>
          </p:nvSpPr>
          <p:spPr>
            <a:xfrm>
              <a:off x="8162155" y="5465296"/>
              <a:ext cx="3544500" cy="612900"/>
            </a:xfrm>
            <a:prstGeom prst="rect">
              <a:avLst/>
            </a:prstGeom>
            <a:solidFill>
              <a:srgbClr val="363D45"/>
            </a:solidFill>
            <a:ln>
              <a:noFill/>
            </a:ln>
          </p:spPr>
          <p:txBody>
            <a:bodyPr spcFirstLastPara="1" wrap="square" lIns="91425" tIns="45700" rIns="91425" bIns="45700" anchor="ctr" anchorCtr="0">
              <a:noAutofit/>
            </a:bodyPr>
            <a:lstStyle/>
            <a:p>
              <a:pPr marL="0" marR="0" lvl="0" indent="0" algn="ctr" rtl="0">
                <a:lnSpc>
                  <a:spcPct val="70000"/>
                </a:lnSpc>
                <a:spcBef>
                  <a:spcPts val="0"/>
                </a:spcBef>
                <a:spcAft>
                  <a:spcPts val="0"/>
                </a:spcAft>
                <a:buClr>
                  <a:srgbClr val="000000"/>
                </a:buClr>
                <a:buSzPts val="1800"/>
                <a:buFont typeface="Arial"/>
                <a:buNone/>
              </a:pPr>
              <a:r>
                <a:rPr lang="en-US" sz="1800" b="1">
                  <a:solidFill>
                    <a:schemeClr val="lt1"/>
                  </a:solidFill>
                  <a:latin typeface="Saira Condensed"/>
                  <a:ea typeface="Saira Condensed"/>
                  <a:cs typeface="Saira Condensed"/>
                  <a:sym typeface="Saira Condensed"/>
                </a:rPr>
                <a:t>$10K </a:t>
              </a:r>
              <a:r>
                <a:rPr lang="en-US" sz="1800" b="1" i="0" u="none" strike="noStrike" cap="none">
                  <a:solidFill>
                    <a:schemeClr val="lt1"/>
                  </a:solidFill>
                  <a:latin typeface="Saira Condensed"/>
                  <a:ea typeface="Saira Condensed"/>
                  <a:cs typeface="Saira Condensed"/>
                  <a:sym typeface="Saira Condensed"/>
                </a:rPr>
                <a:t>1st </a:t>
              </a:r>
              <a:r>
                <a:rPr lang="en-US" sz="1800" b="1">
                  <a:solidFill>
                    <a:schemeClr val="lt1"/>
                  </a:solidFill>
                  <a:latin typeface="Saira Condensed"/>
                  <a:ea typeface="Saira Condensed"/>
                  <a:cs typeface="Saira Condensed"/>
                  <a:sym typeface="Saira Condensed"/>
                </a:rPr>
                <a:t>Prize</a:t>
              </a:r>
              <a:r>
                <a:rPr lang="en-US" sz="1800" b="1" i="0" u="none" strike="noStrike" cap="none">
                  <a:solidFill>
                    <a:schemeClr val="lt1"/>
                  </a:solidFill>
                  <a:latin typeface="Saira Condensed"/>
                  <a:ea typeface="Saira Condensed"/>
                  <a:cs typeface="Saira Condensed"/>
                  <a:sym typeface="Saira Condensed"/>
                </a:rPr>
                <a:t>: </a:t>
              </a:r>
              <a:r>
                <a:rPr lang="en-US" sz="1800" b="1">
                  <a:solidFill>
                    <a:schemeClr val="lt1"/>
                  </a:solidFill>
                  <a:latin typeface="Saira Condensed"/>
                  <a:ea typeface="Saira Condensed"/>
                  <a:cs typeface="Saira Condensed"/>
                  <a:sym typeface="Saira Condensed"/>
                </a:rPr>
                <a:t>Homeland Security </a:t>
              </a:r>
              <a:endParaRPr sz="1800" b="1">
                <a:solidFill>
                  <a:schemeClr val="lt1"/>
                </a:solidFill>
                <a:latin typeface="Saira Condensed"/>
                <a:ea typeface="Saira Condensed"/>
                <a:cs typeface="Saira Condensed"/>
                <a:sym typeface="Saira Condensed"/>
              </a:endParaRPr>
            </a:p>
            <a:p>
              <a:pPr marL="0" marR="0" lvl="0" indent="0" algn="ctr" rtl="0">
                <a:lnSpc>
                  <a:spcPct val="70000"/>
                </a:lnSpc>
                <a:spcBef>
                  <a:spcPts val="0"/>
                </a:spcBef>
                <a:spcAft>
                  <a:spcPts val="0"/>
                </a:spcAft>
                <a:buClr>
                  <a:srgbClr val="000000"/>
                </a:buClr>
                <a:buSzPts val="1800"/>
                <a:buFont typeface="Arial"/>
                <a:buNone/>
              </a:pPr>
              <a:r>
                <a:rPr lang="en-US" sz="1800" b="1">
                  <a:solidFill>
                    <a:schemeClr val="lt1"/>
                  </a:solidFill>
                  <a:latin typeface="Saira Condensed"/>
                  <a:ea typeface="Saira Condensed"/>
                  <a:cs typeface="Saira Condensed"/>
                  <a:sym typeface="Saira Condensed"/>
                </a:rPr>
                <a:t>Design Challenge</a:t>
              </a:r>
              <a:endParaRPr sz="1400" b="0" i="0" u="none" strike="noStrike" cap="none">
                <a:solidFill>
                  <a:srgbClr val="000000"/>
                </a:solidFill>
                <a:latin typeface="Arial"/>
                <a:ea typeface="Arial"/>
                <a:cs typeface="Arial"/>
                <a:sym typeface="Arial"/>
              </a:endParaRPr>
            </a:p>
          </p:txBody>
        </p:sp>
        <p:sp>
          <p:nvSpPr>
            <p:cNvPr id="442" name="Google Shape;442;p20"/>
            <p:cNvSpPr/>
            <p:nvPr/>
          </p:nvSpPr>
          <p:spPr>
            <a:xfrm>
              <a:off x="7796358" y="3022981"/>
              <a:ext cx="3623100" cy="510300"/>
            </a:xfrm>
            <a:prstGeom prst="rect">
              <a:avLst/>
            </a:prstGeom>
            <a:solidFill>
              <a:srgbClr val="A32538"/>
            </a:solidFill>
            <a:ln>
              <a:noFill/>
            </a:ln>
          </p:spPr>
          <p:txBody>
            <a:bodyPr spcFirstLastPara="1" wrap="square" lIns="91425" tIns="45700" rIns="91425" bIns="45700" anchor="ctr" anchorCtr="0">
              <a:noAutofit/>
            </a:bodyPr>
            <a:lstStyle/>
            <a:p>
              <a:pPr marL="0" marR="0" lvl="0" indent="0" algn="ctr" rtl="0">
                <a:lnSpc>
                  <a:spcPct val="70000"/>
                </a:lnSpc>
                <a:spcBef>
                  <a:spcPts val="0"/>
                </a:spcBef>
                <a:spcAft>
                  <a:spcPts val="0"/>
                </a:spcAft>
                <a:buClr>
                  <a:srgbClr val="000000"/>
                </a:buClr>
                <a:buSzPts val="1800"/>
                <a:buFont typeface="Arial"/>
                <a:buNone/>
              </a:pPr>
              <a:r>
                <a:rPr lang="en-US" sz="1800" b="1" i="0" u="none" strike="noStrike" cap="none">
                  <a:solidFill>
                    <a:schemeClr val="lt1"/>
                  </a:solidFill>
                  <a:latin typeface="Saira Condensed"/>
                  <a:ea typeface="Saira Condensed"/>
                  <a:cs typeface="Saira Condensed"/>
                  <a:sym typeface="Saira Condensed"/>
                </a:rPr>
                <a:t>1st Place: </a:t>
              </a:r>
              <a:r>
                <a:rPr lang="en-US" sz="1800" b="1">
                  <a:solidFill>
                    <a:schemeClr val="lt1"/>
                  </a:solidFill>
                  <a:latin typeface="Saira Condensed"/>
                  <a:ea typeface="Saira Condensed"/>
                  <a:cs typeface="Saira Condensed"/>
                  <a:sym typeface="Saira Condensed"/>
                </a:rPr>
                <a:t>RESNA Student Design Challenge</a:t>
              </a:r>
              <a:endParaRPr sz="1400" b="0" i="0" u="none" strike="noStrike" cap="none">
                <a:solidFill>
                  <a:srgbClr val="000000"/>
                </a:solidFill>
                <a:latin typeface="Arial"/>
                <a:ea typeface="Arial"/>
                <a:cs typeface="Arial"/>
                <a:sym typeface="Arial"/>
              </a:endParaRPr>
            </a:p>
          </p:txBody>
        </p:sp>
        <p:sp>
          <p:nvSpPr>
            <p:cNvPr id="443" name="Google Shape;443;p20"/>
            <p:cNvSpPr/>
            <p:nvPr/>
          </p:nvSpPr>
          <p:spPr>
            <a:xfrm rot="-418055">
              <a:off x="551123" y="1282516"/>
              <a:ext cx="284400" cy="22949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4" name="Google Shape;444;p20"/>
            <p:cNvSpPr/>
            <p:nvPr/>
          </p:nvSpPr>
          <p:spPr>
            <a:xfrm rot="-418055">
              <a:off x="4110106" y="1242874"/>
              <a:ext cx="284400" cy="232796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5" name="Google Shape;445;p20"/>
            <p:cNvSpPr/>
            <p:nvPr/>
          </p:nvSpPr>
          <p:spPr>
            <a:xfrm rot="-418055">
              <a:off x="7678941" y="1266109"/>
              <a:ext cx="284400" cy="232796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6" name="Google Shape;446;p20"/>
            <p:cNvSpPr/>
            <p:nvPr/>
          </p:nvSpPr>
          <p:spPr>
            <a:xfrm rot="-418055">
              <a:off x="11260258" y="1226612"/>
              <a:ext cx="284400" cy="232796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7" name="Google Shape;447;p20"/>
            <p:cNvSpPr/>
            <p:nvPr/>
          </p:nvSpPr>
          <p:spPr>
            <a:xfrm rot="-418055">
              <a:off x="11568612" y="3761282"/>
              <a:ext cx="284400" cy="246605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8" name="Google Shape;448;p20"/>
            <p:cNvSpPr/>
            <p:nvPr/>
          </p:nvSpPr>
          <p:spPr>
            <a:xfrm rot="-418055">
              <a:off x="849887" y="3810079"/>
              <a:ext cx="284400" cy="246605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9" name="Google Shape;449;p20"/>
            <p:cNvSpPr/>
            <p:nvPr/>
          </p:nvSpPr>
          <p:spPr>
            <a:xfrm rot="-418055">
              <a:off x="4408041" y="3760948"/>
              <a:ext cx="284400" cy="255372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50" name="Google Shape;450;p20"/>
            <p:cNvSpPr/>
            <p:nvPr/>
          </p:nvSpPr>
          <p:spPr>
            <a:xfrm rot="-418055">
              <a:off x="7971452" y="3717456"/>
              <a:ext cx="284400" cy="255372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21"/>
          <p:cNvSpPr txBox="1">
            <a:spLocks noGrp="1"/>
          </p:cNvSpPr>
          <p:nvPr>
            <p:ph type="title"/>
          </p:nvPr>
        </p:nvSpPr>
        <p:spPr>
          <a:xfrm>
            <a:off x="725099" y="283971"/>
            <a:ext cx="10026650" cy="846386"/>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Innovation Expo </a:t>
            </a:r>
            <a:endParaRPr/>
          </a:p>
        </p:txBody>
      </p:sp>
      <p:cxnSp>
        <p:nvCxnSpPr>
          <p:cNvPr id="456" name="Google Shape;456;p21"/>
          <p:cNvCxnSpPr/>
          <p:nvPr/>
        </p:nvCxnSpPr>
        <p:spPr>
          <a:xfrm rot="10800000" flipH="1">
            <a:off x="4114801" y="6462576"/>
            <a:ext cx="7778400" cy="17700"/>
          </a:xfrm>
          <a:prstGeom prst="straightConnector1">
            <a:avLst/>
          </a:prstGeom>
          <a:noFill/>
          <a:ln w="9525" cap="flat" cmpd="sng">
            <a:solidFill>
              <a:srgbClr val="F2F2F2"/>
            </a:solidFill>
            <a:prstDash val="solid"/>
            <a:round/>
            <a:headEnd type="none" w="sm" len="sm"/>
            <a:tailEnd type="none" w="sm" len="sm"/>
          </a:ln>
        </p:spPr>
      </p:cxnSp>
      <p:sp>
        <p:nvSpPr>
          <p:cNvPr id="457" name="Google Shape;457;p21"/>
          <p:cNvSpPr txBox="1"/>
          <p:nvPr/>
        </p:nvSpPr>
        <p:spPr>
          <a:xfrm>
            <a:off x="626076" y="1089150"/>
            <a:ext cx="10881600" cy="430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rgbClr val="A32538"/>
                </a:solidFill>
                <a:latin typeface="IBM Plex Sans Light"/>
                <a:ea typeface="IBM Plex Sans Light"/>
                <a:cs typeface="IBM Plex Sans Light"/>
                <a:sym typeface="IBM Plex Sans Light"/>
              </a:rPr>
              <a:t>An annual showcase for student design, innovation and entrepreneurship. </a:t>
            </a:r>
            <a:endParaRPr sz="2200" b="0" i="0" u="none" strike="noStrike" cap="none">
              <a:solidFill>
                <a:srgbClr val="A32538"/>
              </a:solidFill>
              <a:latin typeface="IBM Plex Sans Light"/>
              <a:ea typeface="IBM Plex Sans Light"/>
              <a:cs typeface="IBM Plex Sans Light"/>
              <a:sym typeface="IBM Plex Sans Light"/>
            </a:endParaRPr>
          </a:p>
        </p:txBody>
      </p:sp>
      <p:pic>
        <p:nvPicPr>
          <p:cNvPr id="458" name="Google Shape;458;p21" descr="A picture containing indoor&#10;&#10;Description automatically generated"/>
          <p:cNvPicPr preferRelativeResize="0"/>
          <p:nvPr/>
        </p:nvPicPr>
        <p:blipFill rotWithShape="1">
          <a:blip r:embed="rId3">
            <a:alphaModFix/>
          </a:blip>
          <a:srcRect/>
          <a:stretch/>
        </p:blipFill>
        <p:spPr>
          <a:xfrm>
            <a:off x="6050822" y="1894153"/>
            <a:ext cx="4928007" cy="4131422"/>
          </a:xfrm>
          <a:prstGeom prst="rect">
            <a:avLst/>
          </a:prstGeom>
          <a:noFill/>
          <a:ln>
            <a:noFill/>
          </a:ln>
        </p:spPr>
      </p:pic>
      <p:grpSp>
        <p:nvGrpSpPr>
          <p:cNvPr id="459" name="Google Shape;459;p21"/>
          <p:cNvGrpSpPr/>
          <p:nvPr/>
        </p:nvGrpSpPr>
        <p:grpSpPr>
          <a:xfrm>
            <a:off x="137875" y="1020775"/>
            <a:ext cx="11626061" cy="5269605"/>
            <a:chOff x="137875" y="1020775"/>
            <a:chExt cx="11626061" cy="5269605"/>
          </a:xfrm>
        </p:grpSpPr>
        <p:pic>
          <p:nvPicPr>
            <p:cNvPr id="460" name="Google Shape;460;p21"/>
            <p:cNvPicPr preferRelativeResize="0"/>
            <p:nvPr/>
          </p:nvPicPr>
          <p:blipFill rotWithShape="1">
            <a:blip r:embed="rId4">
              <a:alphaModFix/>
            </a:blip>
            <a:srcRect l="12675" r="12668"/>
            <a:stretch/>
          </p:blipFill>
          <p:spPr>
            <a:xfrm>
              <a:off x="921811" y="1648805"/>
              <a:ext cx="5219086" cy="4378303"/>
            </a:xfrm>
            <a:prstGeom prst="rect">
              <a:avLst/>
            </a:prstGeom>
            <a:noFill/>
            <a:ln>
              <a:noFill/>
            </a:ln>
          </p:spPr>
        </p:pic>
        <p:pic>
          <p:nvPicPr>
            <p:cNvPr id="461" name="Google Shape;461;p21"/>
            <p:cNvPicPr preferRelativeResize="0"/>
            <p:nvPr/>
          </p:nvPicPr>
          <p:blipFill rotWithShape="1">
            <a:blip r:embed="rId5">
              <a:alphaModFix/>
            </a:blip>
            <a:srcRect l="46137" r="3896" b="25810"/>
            <a:stretch/>
          </p:blipFill>
          <p:spPr>
            <a:xfrm>
              <a:off x="5813182" y="1648803"/>
              <a:ext cx="4717185" cy="4378303"/>
            </a:xfrm>
            <a:prstGeom prst="rect">
              <a:avLst/>
            </a:prstGeom>
            <a:noFill/>
            <a:ln>
              <a:noFill/>
            </a:ln>
          </p:spPr>
        </p:pic>
        <p:sp>
          <p:nvSpPr>
            <p:cNvPr id="462" name="Google Shape;462;p21"/>
            <p:cNvSpPr/>
            <p:nvPr/>
          </p:nvSpPr>
          <p:spPr>
            <a:xfrm rot="-522963">
              <a:off x="10539279" y="1412236"/>
              <a:ext cx="820678" cy="476859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63" name="Google Shape;463;p21"/>
            <p:cNvSpPr/>
            <p:nvPr/>
          </p:nvSpPr>
          <p:spPr>
            <a:xfrm rot="-522031">
              <a:off x="5596967" y="1497039"/>
              <a:ext cx="634492" cy="462334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64" name="Google Shape;464;p21"/>
            <p:cNvSpPr/>
            <p:nvPr/>
          </p:nvSpPr>
          <p:spPr>
            <a:xfrm rot="-522676">
              <a:off x="529640" y="1641707"/>
              <a:ext cx="786371" cy="462334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465" name="Google Shape;465;p21"/>
            <p:cNvCxnSpPr/>
            <p:nvPr/>
          </p:nvCxnSpPr>
          <p:spPr>
            <a:xfrm rot="10800000" flipH="1">
              <a:off x="381000" y="1020775"/>
              <a:ext cx="10500" cy="4064100"/>
            </a:xfrm>
            <a:prstGeom prst="straightConnector1">
              <a:avLst/>
            </a:prstGeom>
            <a:noFill/>
            <a:ln w="9525" cap="flat" cmpd="sng">
              <a:solidFill>
                <a:srgbClr val="F2F2F2"/>
              </a:solidFill>
              <a:prstDash val="solid"/>
              <a:round/>
              <a:headEnd type="none" w="sm" len="sm"/>
              <a:tailEnd type="none" w="sm" len="sm"/>
            </a:ln>
          </p:spPr>
        </p:cxn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g274831191ac_0_23"/>
          <p:cNvSpPr txBox="1"/>
          <p:nvPr/>
        </p:nvSpPr>
        <p:spPr>
          <a:xfrm>
            <a:off x="644771" y="2202874"/>
            <a:ext cx="10709100" cy="7347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5500"/>
              <a:buFont typeface="Arial"/>
              <a:buNone/>
            </a:pPr>
            <a:r>
              <a:rPr lang="en-US" sz="5500" b="1" i="0" u="none" strike="noStrike" cap="none">
                <a:solidFill>
                  <a:srgbClr val="363D45"/>
                </a:solidFill>
                <a:latin typeface="Saira Condensed"/>
                <a:ea typeface="Saira Condensed"/>
                <a:cs typeface="Saira Condensed"/>
                <a:sym typeface="Saira Condensed"/>
              </a:rPr>
              <a:t>Stevens Institute of Technology</a:t>
            </a:r>
            <a:endParaRPr sz="5500" b="1" i="0" u="none" strike="noStrike" cap="none">
              <a:solidFill>
                <a:srgbClr val="363D45"/>
              </a:solidFill>
              <a:latin typeface="Saira Condensed"/>
              <a:ea typeface="Saira Condensed"/>
              <a:cs typeface="Saira Condensed"/>
              <a:sym typeface="Saira Condensed"/>
            </a:endParaRPr>
          </a:p>
        </p:txBody>
      </p:sp>
      <p:sp>
        <p:nvSpPr>
          <p:cNvPr id="98" name="Google Shape;98;g274831191ac_0_23"/>
          <p:cNvSpPr txBox="1"/>
          <p:nvPr/>
        </p:nvSpPr>
        <p:spPr>
          <a:xfrm>
            <a:off x="644771" y="3220370"/>
            <a:ext cx="10709100" cy="10266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1"/>
              </a:buClr>
              <a:buSzPts val="2500"/>
              <a:buFont typeface="IBM Plex Sans Light"/>
              <a:buNone/>
            </a:pPr>
            <a:r>
              <a:rPr lang="en-US" sz="3500" b="0" i="0" u="none" strike="noStrike" cap="none">
                <a:solidFill>
                  <a:srgbClr val="A32638"/>
                </a:solidFill>
                <a:latin typeface="IBM Plex Sans"/>
                <a:ea typeface="IBM Plex Sans"/>
                <a:cs typeface="IBM Plex Sans"/>
                <a:sym typeface="IBM Plex Sans"/>
              </a:rPr>
              <a:t>A premier, private research university with a mission to inspire, nurture and educate leaders in tomorrow’s technology-centric environment</a:t>
            </a:r>
            <a:r>
              <a:rPr lang="en-US" sz="3500">
                <a:solidFill>
                  <a:srgbClr val="A32638"/>
                </a:solidFill>
                <a:latin typeface="IBM Plex Sans"/>
                <a:ea typeface="IBM Plex Sans"/>
                <a:cs typeface="IBM Plex Sans"/>
                <a:sym typeface="IBM Plex Sans"/>
              </a:rPr>
              <a:t>.</a:t>
            </a:r>
            <a:endParaRPr sz="3500" b="0" i="0" u="none" strike="noStrike" cap="none">
              <a:solidFill>
                <a:srgbClr val="A32638"/>
              </a:solidFill>
              <a:latin typeface="IBM Plex Sans"/>
              <a:ea typeface="IBM Plex Sans"/>
              <a:cs typeface="IBM Plex Sans"/>
              <a:sym typeface="IBM Plex Sans"/>
            </a:endParaRPr>
          </a:p>
          <a:p>
            <a:pPr marL="0" marR="0" lvl="0" indent="0" algn="ctr" rtl="0">
              <a:lnSpc>
                <a:spcPct val="90000"/>
              </a:lnSpc>
              <a:spcBef>
                <a:spcPts val="0"/>
              </a:spcBef>
              <a:spcAft>
                <a:spcPts val="0"/>
              </a:spcAft>
              <a:buClr>
                <a:srgbClr val="000000"/>
              </a:buClr>
              <a:buSzPts val="1800"/>
              <a:buFont typeface="Arial"/>
              <a:buNone/>
            </a:pPr>
            <a:endParaRPr sz="1800" b="0" i="0" u="none" strike="noStrike" cap="none">
              <a:solidFill>
                <a:srgbClr val="A32537"/>
              </a:solidFill>
              <a:latin typeface="IBM Plex Sans"/>
              <a:ea typeface="IBM Plex Sans"/>
              <a:cs typeface="IBM Plex Sans"/>
              <a:sym typeface="IBM Plex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22"/>
          <p:cNvSpPr txBox="1">
            <a:spLocks noGrp="1"/>
          </p:cNvSpPr>
          <p:nvPr>
            <p:ph type="title"/>
          </p:nvPr>
        </p:nvSpPr>
        <p:spPr>
          <a:xfrm>
            <a:off x="646359" y="365127"/>
            <a:ext cx="10709031" cy="846386"/>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Undergraduate Career Outcomes</a:t>
            </a:r>
            <a:endParaRPr/>
          </a:p>
        </p:txBody>
      </p:sp>
      <p:sp>
        <p:nvSpPr>
          <p:cNvPr id="471" name="Google Shape;471;p22"/>
          <p:cNvSpPr txBox="1"/>
          <p:nvPr/>
        </p:nvSpPr>
        <p:spPr>
          <a:xfrm>
            <a:off x="641300" y="2318098"/>
            <a:ext cx="4622700" cy="1132800"/>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0"/>
              </a:spcBef>
              <a:spcAft>
                <a:spcPts val="0"/>
              </a:spcAft>
              <a:buClr>
                <a:schemeClr val="accent4"/>
              </a:buClr>
              <a:buSzPts val="7200"/>
              <a:buFont typeface="Noto Sans Symbols"/>
              <a:buNone/>
            </a:pPr>
            <a:r>
              <a:rPr lang="en-US" sz="7200" b="1" i="0" u="none" strike="noStrike" cap="none">
                <a:solidFill>
                  <a:srgbClr val="A32538"/>
                </a:solidFill>
                <a:latin typeface="Saira Condensed"/>
                <a:ea typeface="Saira Condensed"/>
                <a:cs typeface="Saira Condensed"/>
                <a:sym typeface="Saira Condensed"/>
              </a:rPr>
              <a:t>$8</a:t>
            </a:r>
            <a:r>
              <a:rPr lang="en-US" sz="7200" b="1">
                <a:solidFill>
                  <a:srgbClr val="A32538"/>
                </a:solidFill>
                <a:latin typeface="Saira Condensed"/>
                <a:ea typeface="Saira Condensed"/>
                <a:cs typeface="Saira Condensed"/>
                <a:sym typeface="Saira Condensed"/>
              </a:rPr>
              <a:t>5</a:t>
            </a:r>
            <a:r>
              <a:rPr lang="en-US" sz="7200" b="1" i="0" u="none" strike="noStrike" cap="none">
                <a:solidFill>
                  <a:srgbClr val="A32538"/>
                </a:solidFill>
                <a:latin typeface="Saira Condensed"/>
                <a:ea typeface="Saira Condensed"/>
                <a:cs typeface="Saira Condensed"/>
                <a:sym typeface="Saira Condensed"/>
              </a:rPr>
              <a:t>,</a:t>
            </a:r>
            <a:r>
              <a:rPr lang="en-US" sz="7200" b="1">
                <a:solidFill>
                  <a:srgbClr val="A32538"/>
                </a:solidFill>
                <a:latin typeface="Saira Condensed"/>
                <a:ea typeface="Saira Condensed"/>
                <a:cs typeface="Saira Condensed"/>
                <a:sym typeface="Saira Condensed"/>
              </a:rPr>
              <a:t>367</a:t>
            </a:r>
            <a:br>
              <a:rPr lang="en-US" sz="1800" b="0" i="0" u="none" strike="noStrike" cap="none">
                <a:solidFill>
                  <a:schemeClr val="dk1"/>
                </a:solidFill>
                <a:latin typeface="IBM Plex Sans"/>
                <a:ea typeface="IBM Plex Sans"/>
                <a:cs typeface="IBM Plex Sans"/>
                <a:sym typeface="IBM Plex Sans"/>
              </a:rPr>
            </a:br>
            <a:r>
              <a:rPr lang="en-US" sz="1800" b="0" i="0" u="none" strike="noStrike" cap="none">
                <a:solidFill>
                  <a:schemeClr val="dk1"/>
                </a:solidFill>
                <a:latin typeface="IBM Plex Sans"/>
                <a:ea typeface="IBM Plex Sans"/>
                <a:cs typeface="IBM Plex Sans"/>
                <a:sym typeface="IBM Plex Sans"/>
              </a:rPr>
              <a:t>Average starting salary of SES graduates</a:t>
            </a:r>
            <a:endParaRPr sz="1400" b="0" i="0" u="none" strike="noStrike" cap="none">
              <a:solidFill>
                <a:srgbClr val="000000"/>
              </a:solidFill>
              <a:latin typeface="Arial"/>
              <a:ea typeface="Arial"/>
              <a:cs typeface="Arial"/>
              <a:sym typeface="Arial"/>
            </a:endParaRPr>
          </a:p>
        </p:txBody>
      </p:sp>
      <p:sp>
        <p:nvSpPr>
          <p:cNvPr id="472" name="Google Shape;472;p22"/>
          <p:cNvSpPr txBox="1"/>
          <p:nvPr/>
        </p:nvSpPr>
        <p:spPr>
          <a:xfrm>
            <a:off x="641300" y="3951524"/>
            <a:ext cx="4872600" cy="1302900"/>
          </a:xfrm>
          <a:prstGeom prst="rect">
            <a:avLst/>
          </a:prstGeom>
          <a:noFill/>
          <a:ln>
            <a:noFill/>
          </a:ln>
        </p:spPr>
        <p:txBody>
          <a:bodyPr spcFirstLastPara="1" wrap="square" lIns="91425" tIns="45700" rIns="91425" bIns="45700" anchor="t" anchorCtr="0">
            <a:noAutofit/>
          </a:bodyPr>
          <a:lstStyle/>
          <a:p>
            <a:pPr marL="0" marR="0" lvl="0" indent="0" algn="l" rtl="0">
              <a:lnSpc>
                <a:spcPct val="70000"/>
              </a:lnSpc>
              <a:spcBef>
                <a:spcPts val="0"/>
              </a:spcBef>
              <a:spcAft>
                <a:spcPts val="0"/>
              </a:spcAft>
              <a:buClr>
                <a:schemeClr val="accent4"/>
              </a:buClr>
              <a:buSzPts val="7200"/>
              <a:buFont typeface="Noto Sans Symbols"/>
              <a:buNone/>
            </a:pPr>
            <a:r>
              <a:rPr lang="en-US" sz="7200" b="1" i="0" u="none" strike="noStrike" cap="none">
                <a:solidFill>
                  <a:srgbClr val="4896CF"/>
                </a:solidFill>
                <a:latin typeface="Saira Condensed"/>
                <a:ea typeface="Saira Condensed"/>
                <a:cs typeface="Saira Condensed"/>
                <a:sym typeface="Saira Condensed"/>
              </a:rPr>
              <a:t>9</a:t>
            </a:r>
            <a:r>
              <a:rPr lang="en-US" sz="7200" b="1">
                <a:solidFill>
                  <a:srgbClr val="4896CF"/>
                </a:solidFill>
                <a:latin typeface="Saira Condensed"/>
                <a:ea typeface="Saira Condensed"/>
                <a:cs typeface="Saira Condensed"/>
                <a:sym typeface="Saira Condensed"/>
              </a:rPr>
              <a:t>6</a:t>
            </a:r>
            <a:r>
              <a:rPr lang="en-US" sz="7200" b="1" i="0" u="none" strike="noStrike" cap="none">
                <a:solidFill>
                  <a:srgbClr val="4896CF"/>
                </a:solidFill>
                <a:latin typeface="Saira Condensed"/>
                <a:ea typeface="Saira Condensed"/>
                <a:cs typeface="Saira Condensed"/>
                <a:sym typeface="Saira Condensed"/>
              </a:rPr>
              <a:t>%</a:t>
            </a:r>
            <a:br>
              <a:rPr lang="en-US" sz="1800" b="0" i="0" u="none" strike="noStrike" cap="none">
                <a:solidFill>
                  <a:schemeClr val="dk1"/>
                </a:solidFill>
                <a:latin typeface="IBM Plex Sans"/>
                <a:ea typeface="IBM Plex Sans"/>
                <a:cs typeface="IBM Plex Sans"/>
                <a:sym typeface="IBM Plex Sans"/>
              </a:rPr>
            </a:br>
            <a:r>
              <a:rPr lang="en-US" sz="1800" b="0" i="0" u="none" strike="noStrike" cap="none">
                <a:solidFill>
                  <a:schemeClr val="dk1"/>
                </a:solidFill>
                <a:latin typeface="IBM Plex Sans"/>
                <a:ea typeface="IBM Plex Sans"/>
                <a:cs typeface="IBM Plex Sans"/>
                <a:sym typeface="IBM Plex Sans"/>
              </a:rPr>
              <a:t>of students </a:t>
            </a:r>
            <a:r>
              <a:rPr lang="en-US" sz="1800" b="1" i="0" u="none" strike="noStrike" cap="none">
                <a:solidFill>
                  <a:schemeClr val="dk1"/>
                </a:solidFill>
                <a:latin typeface="IBM Plex Sans"/>
                <a:ea typeface="IBM Plex Sans"/>
                <a:cs typeface="IBM Plex Sans"/>
                <a:sym typeface="IBM Plex Sans"/>
              </a:rPr>
              <a:t>secured their career outcomes</a:t>
            </a:r>
            <a:endParaRPr sz="1400" b="0" i="0" u="none" strike="noStrike" cap="none">
              <a:solidFill>
                <a:srgbClr val="000000"/>
              </a:solidFill>
              <a:latin typeface="Arial"/>
              <a:ea typeface="Arial"/>
              <a:cs typeface="Arial"/>
              <a:sym typeface="Arial"/>
            </a:endParaRPr>
          </a:p>
          <a:p>
            <a:pPr marL="0" marR="0" lvl="0" indent="0" algn="l" rtl="0">
              <a:lnSpc>
                <a:spcPct val="70000"/>
              </a:lnSpc>
              <a:spcBef>
                <a:spcPts val="0"/>
              </a:spcBef>
              <a:spcAft>
                <a:spcPts val="0"/>
              </a:spcAft>
              <a:buClr>
                <a:schemeClr val="accent4"/>
              </a:buClr>
              <a:buSzPts val="1800"/>
              <a:buFont typeface="Noto Sans Symbols"/>
              <a:buNone/>
            </a:pPr>
            <a:r>
              <a:rPr lang="en-US" sz="1800" b="0" i="0" u="none" strike="noStrike" cap="none">
                <a:solidFill>
                  <a:schemeClr val="dk1"/>
                </a:solidFill>
                <a:latin typeface="IBM Plex Sans"/>
                <a:ea typeface="IBM Plex Sans"/>
                <a:cs typeface="IBM Plex Sans"/>
                <a:sym typeface="IBM Plex Sans"/>
              </a:rPr>
              <a:t>within six months of graduation</a:t>
            </a:r>
            <a:endParaRPr sz="1400" b="0" i="0" u="none" strike="noStrike" cap="none">
              <a:solidFill>
                <a:srgbClr val="000000"/>
              </a:solidFill>
              <a:latin typeface="Arial"/>
              <a:ea typeface="Arial"/>
              <a:cs typeface="Arial"/>
              <a:sym typeface="Arial"/>
            </a:endParaRPr>
          </a:p>
        </p:txBody>
      </p:sp>
      <p:pic>
        <p:nvPicPr>
          <p:cNvPr id="473" name="Google Shape;473;p22" descr="A group of people posing with a person in a garment&#10;&#10;Description automatically generated"/>
          <p:cNvPicPr preferRelativeResize="0">
            <a:picLocks noGrp="1"/>
          </p:cNvPicPr>
          <p:nvPr>
            <p:ph type="body" idx="2"/>
          </p:nvPr>
        </p:nvPicPr>
        <p:blipFill rotWithShape="1">
          <a:blip r:embed="rId3">
            <a:alphaModFix/>
          </a:blip>
          <a:srcRect/>
          <a:stretch/>
        </p:blipFill>
        <p:spPr>
          <a:xfrm>
            <a:off x="6124925" y="1721025"/>
            <a:ext cx="5322900" cy="4650000"/>
          </a:xfrm>
          <a:prstGeom prst="rect">
            <a:avLst/>
          </a:prstGeom>
          <a:noFill/>
          <a:ln>
            <a:noFill/>
          </a:ln>
        </p:spPr>
      </p:pic>
      <p:sp>
        <p:nvSpPr>
          <p:cNvPr id="474" name="Google Shape;474;p22"/>
          <p:cNvSpPr txBox="1"/>
          <p:nvPr/>
        </p:nvSpPr>
        <p:spPr>
          <a:xfrm>
            <a:off x="646350" y="5526350"/>
            <a:ext cx="4872600" cy="276900"/>
          </a:xfrm>
          <a:prstGeom prst="rect">
            <a:avLst/>
          </a:prstGeom>
          <a:noFill/>
          <a:ln>
            <a:noFill/>
          </a:ln>
        </p:spPr>
        <p:txBody>
          <a:bodyPr spcFirstLastPara="1" wrap="square" lIns="91425" tIns="45700" rIns="91425" bIns="45700" anchor="t" anchorCtr="0">
            <a:spAutoFit/>
          </a:bodyPr>
          <a:lstStyle/>
          <a:p>
            <a:pPr marL="12700" marR="0" lvl="0" indent="0" algn="l" rtl="0">
              <a:lnSpc>
                <a:spcPct val="100000"/>
              </a:lnSpc>
              <a:spcBef>
                <a:spcPts val="0"/>
              </a:spcBef>
              <a:spcAft>
                <a:spcPts val="0"/>
              </a:spcAft>
              <a:buClr>
                <a:srgbClr val="000000"/>
              </a:buClr>
              <a:buSzPts val="1200"/>
              <a:buFont typeface="Arial"/>
              <a:buNone/>
            </a:pPr>
            <a:r>
              <a:rPr lang="en-US" sz="1200" b="0" i="1" u="none" strike="noStrike" cap="none">
                <a:solidFill>
                  <a:srgbClr val="000000"/>
                </a:solidFill>
                <a:latin typeface="IBM Plex Sans"/>
                <a:ea typeface="IBM Plex Sans"/>
                <a:cs typeface="IBM Plex Sans"/>
                <a:sym typeface="IBM Plex Sans"/>
              </a:rPr>
              <a:t>Data from the Career Outcomes Report for the Class of 202</a:t>
            </a:r>
            <a:r>
              <a:rPr lang="en-US" sz="1200" i="1">
                <a:latin typeface="IBM Plex Sans"/>
                <a:ea typeface="IBM Plex Sans"/>
                <a:cs typeface="IBM Plex Sans"/>
                <a:sym typeface="IBM Plex Sans"/>
              </a:rPr>
              <a:t>4</a:t>
            </a:r>
            <a:endParaRPr sz="1200" b="0" i="1" u="none" strike="noStrike" cap="none">
              <a:solidFill>
                <a:srgbClr val="000000"/>
              </a:solidFill>
              <a:latin typeface="IBM Plex Sans"/>
              <a:ea typeface="IBM Plex Sans"/>
              <a:cs typeface="IBM Plex Sans"/>
              <a:sym typeface="IBM Plex Sans"/>
            </a:endParaRPr>
          </a:p>
        </p:txBody>
      </p:sp>
      <p:sp>
        <p:nvSpPr>
          <p:cNvPr id="475" name="Google Shape;475;p22"/>
          <p:cNvSpPr/>
          <p:nvPr/>
        </p:nvSpPr>
        <p:spPr>
          <a:xfrm rot="-419994">
            <a:off x="5130811" y="1586186"/>
            <a:ext cx="1312080" cy="503130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76" name="Google Shape;476;p22"/>
          <p:cNvSpPr/>
          <p:nvPr/>
        </p:nvSpPr>
        <p:spPr>
          <a:xfrm rot="-421014">
            <a:off x="11122541" y="1477322"/>
            <a:ext cx="650774" cy="507938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77" name="Google Shape;477;p22"/>
          <p:cNvSpPr txBox="1">
            <a:spLocks noGrp="1"/>
          </p:cNvSpPr>
          <p:nvPr>
            <p:ph type="body" idx="1"/>
          </p:nvPr>
        </p:nvSpPr>
        <p:spPr>
          <a:xfrm>
            <a:off x="646358" y="1155759"/>
            <a:ext cx="10709031" cy="73462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rgbClr val="A32538"/>
              </a:buClr>
              <a:buSzPts val="2200"/>
              <a:buFont typeface="IBM Plex Sans Light"/>
              <a:buNone/>
            </a:pPr>
            <a:r>
              <a:rPr lang="en-US" sz="2200">
                <a:solidFill>
                  <a:srgbClr val="A32538"/>
                </a:solidFill>
              </a:rPr>
              <a:t>Stellar student outcomes are a Stevens standard</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Shape 481"/>
        <p:cNvGrpSpPr/>
        <p:nvPr/>
      </p:nvGrpSpPr>
      <p:grpSpPr>
        <a:xfrm>
          <a:off x="0" y="0"/>
          <a:ext cx="0" cy="0"/>
          <a:chOff x="0" y="0"/>
          <a:chExt cx="0" cy="0"/>
        </a:xfrm>
      </p:grpSpPr>
      <p:sp>
        <p:nvSpPr>
          <p:cNvPr id="482" name="Google Shape;482;g25bee6c2741_0_62"/>
          <p:cNvSpPr/>
          <p:nvPr/>
        </p:nvSpPr>
        <p:spPr>
          <a:xfrm>
            <a:off x="11353798" y="0"/>
            <a:ext cx="838200" cy="6855459"/>
          </a:xfrm>
          <a:custGeom>
            <a:avLst/>
            <a:gdLst/>
            <a:ahLst/>
            <a:cxnLst/>
            <a:rect l="l" t="t" r="r" b="b"/>
            <a:pathLst>
              <a:path w="838200" h="6855459" extrusionOk="0">
                <a:moveTo>
                  <a:pt x="838200" y="0"/>
                </a:moveTo>
                <a:lnTo>
                  <a:pt x="0" y="0"/>
                </a:lnTo>
                <a:lnTo>
                  <a:pt x="838200" y="6855402"/>
                </a:lnTo>
                <a:lnTo>
                  <a:pt x="838200" y="0"/>
                </a:lnTo>
                <a:close/>
              </a:path>
            </a:pathLst>
          </a:custGeom>
          <a:solidFill>
            <a:srgbClr val="F1F2F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483" name="Google Shape;483;g25bee6c2741_0_62"/>
          <p:cNvPicPr preferRelativeResize="0"/>
          <p:nvPr/>
        </p:nvPicPr>
        <p:blipFill rotWithShape="1">
          <a:blip r:embed="rId3">
            <a:alphaModFix/>
          </a:blip>
          <a:srcRect/>
          <a:stretch/>
        </p:blipFill>
        <p:spPr>
          <a:xfrm>
            <a:off x="298621" y="6394640"/>
            <a:ext cx="164757" cy="164719"/>
          </a:xfrm>
          <a:prstGeom prst="rect">
            <a:avLst/>
          </a:prstGeom>
          <a:noFill/>
          <a:ln>
            <a:noFill/>
          </a:ln>
        </p:spPr>
      </p:pic>
      <p:sp>
        <p:nvSpPr>
          <p:cNvPr id="484" name="Google Shape;484;g25bee6c2741_0_62"/>
          <p:cNvSpPr/>
          <p:nvPr/>
        </p:nvSpPr>
        <p:spPr>
          <a:xfrm>
            <a:off x="381000" y="0"/>
            <a:ext cx="0" cy="6258560"/>
          </a:xfrm>
          <a:custGeom>
            <a:avLst/>
            <a:gdLst/>
            <a:ahLst/>
            <a:cxnLst/>
            <a:rect l="l" t="t" r="r" b="b"/>
            <a:pathLst>
              <a:path w="120000" h="6258560" extrusionOk="0">
                <a:moveTo>
                  <a:pt x="0" y="6258267"/>
                </a:moveTo>
                <a:lnTo>
                  <a:pt x="0" y="0"/>
                </a:lnTo>
              </a:path>
            </a:pathLst>
          </a:custGeom>
          <a:noFill/>
          <a:ln w="9525" cap="flat" cmpd="sng">
            <a:solidFill>
              <a:srgbClr val="E4E5E6"/>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85" name="Google Shape;485;g25bee6c2741_0_62"/>
          <p:cNvSpPr/>
          <p:nvPr/>
        </p:nvSpPr>
        <p:spPr>
          <a:xfrm>
            <a:off x="11530614" y="6476999"/>
            <a:ext cx="140970" cy="0"/>
          </a:xfrm>
          <a:custGeom>
            <a:avLst/>
            <a:gdLst/>
            <a:ahLst/>
            <a:cxnLst/>
            <a:rect l="l" t="t" r="r" b="b"/>
            <a:pathLst>
              <a:path w="140970" h="120000" extrusionOk="0">
                <a:moveTo>
                  <a:pt x="0" y="0"/>
                </a:moveTo>
                <a:lnTo>
                  <a:pt x="140685" y="0"/>
                </a:lnTo>
              </a:path>
            </a:pathLst>
          </a:custGeom>
          <a:noFill/>
          <a:ln w="9525" cap="flat" cmpd="sng">
            <a:solidFill>
              <a:srgbClr val="E4E5E6"/>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86" name="Google Shape;486;g25bee6c2741_0_62"/>
          <p:cNvSpPr/>
          <p:nvPr/>
        </p:nvSpPr>
        <p:spPr>
          <a:xfrm>
            <a:off x="3162300" y="6476999"/>
            <a:ext cx="6955790" cy="0"/>
          </a:xfrm>
          <a:custGeom>
            <a:avLst/>
            <a:gdLst/>
            <a:ahLst/>
            <a:cxnLst/>
            <a:rect l="l" t="t" r="r" b="b"/>
            <a:pathLst>
              <a:path w="6955790" h="120000" extrusionOk="0">
                <a:moveTo>
                  <a:pt x="0" y="0"/>
                </a:moveTo>
                <a:lnTo>
                  <a:pt x="6955734" y="0"/>
                </a:lnTo>
              </a:path>
            </a:pathLst>
          </a:custGeom>
          <a:noFill/>
          <a:ln w="9525" cap="flat" cmpd="sng">
            <a:solidFill>
              <a:srgbClr val="E4E5E6"/>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487" name="Google Shape;487;g25bee6c2741_0_62"/>
          <p:cNvPicPr preferRelativeResize="0"/>
          <p:nvPr/>
        </p:nvPicPr>
        <p:blipFill rotWithShape="1">
          <a:blip r:embed="rId4">
            <a:alphaModFix/>
          </a:blip>
          <a:srcRect/>
          <a:stretch/>
        </p:blipFill>
        <p:spPr>
          <a:xfrm>
            <a:off x="1248860" y="6421786"/>
            <a:ext cx="1786439" cy="110458"/>
          </a:xfrm>
          <a:prstGeom prst="rect">
            <a:avLst/>
          </a:prstGeom>
          <a:noFill/>
          <a:ln>
            <a:noFill/>
          </a:ln>
        </p:spPr>
      </p:pic>
      <p:grpSp>
        <p:nvGrpSpPr>
          <p:cNvPr id="488" name="Google Shape;488;g25bee6c2741_0_62"/>
          <p:cNvGrpSpPr/>
          <p:nvPr/>
        </p:nvGrpSpPr>
        <p:grpSpPr>
          <a:xfrm>
            <a:off x="0" y="0"/>
            <a:ext cx="12192000" cy="6858000"/>
            <a:chOff x="0" y="0"/>
            <a:chExt cx="12192000" cy="6858000"/>
          </a:xfrm>
        </p:grpSpPr>
        <p:sp>
          <p:nvSpPr>
            <p:cNvPr id="489" name="Google Shape;489;g25bee6c2741_0_62"/>
            <p:cNvSpPr/>
            <p:nvPr/>
          </p:nvSpPr>
          <p:spPr>
            <a:xfrm>
              <a:off x="590378" y="6437191"/>
              <a:ext cx="584200" cy="80645"/>
            </a:xfrm>
            <a:custGeom>
              <a:avLst/>
              <a:gdLst/>
              <a:ahLst/>
              <a:cxnLst/>
              <a:rect l="l" t="t" r="r" b="b"/>
              <a:pathLst>
                <a:path w="584200" h="80645" extrusionOk="0">
                  <a:moveTo>
                    <a:pt x="13227" y="50749"/>
                  </a:moveTo>
                  <a:lnTo>
                    <a:pt x="0" y="50749"/>
                  </a:lnTo>
                  <a:lnTo>
                    <a:pt x="0" y="54940"/>
                  </a:lnTo>
                  <a:lnTo>
                    <a:pt x="24472" y="80251"/>
                  </a:lnTo>
                  <a:lnTo>
                    <a:pt x="34232" y="80251"/>
                  </a:lnTo>
                  <a:lnTo>
                    <a:pt x="58570" y="67233"/>
                  </a:lnTo>
                  <a:lnTo>
                    <a:pt x="27508" y="67233"/>
                  </a:lnTo>
                  <a:lnTo>
                    <a:pt x="25628" y="66928"/>
                  </a:lnTo>
                  <a:lnTo>
                    <a:pt x="13227" y="53720"/>
                  </a:lnTo>
                  <a:lnTo>
                    <a:pt x="13227" y="50749"/>
                  </a:lnTo>
                  <a:close/>
                </a:path>
                <a:path w="584200" h="80645" extrusionOk="0">
                  <a:moveTo>
                    <a:pt x="32315" y="0"/>
                  </a:moveTo>
                  <a:lnTo>
                    <a:pt x="27324" y="0"/>
                  </a:lnTo>
                  <a:lnTo>
                    <a:pt x="24021" y="450"/>
                  </a:lnTo>
                  <a:lnTo>
                    <a:pt x="3499" y="26244"/>
                  </a:lnTo>
                  <a:lnTo>
                    <a:pt x="4229" y="29349"/>
                  </a:lnTo>
                  <a:lnTo>
                    <a:pt x="29394" y="44354"/>
                  </a:lnTo>
                  <a:lnTo>
                    <a:pt x="33839" y="45523"/>
                  </a:lnTo>
                  <a:lnTo>
                    <a:pt x="47498" y="54768"/>
                  </a:lnTo>
                  <a:lnTo>
                    <a:pt x="47431" y="58826"/>
                  </a:lnTo>
                  <a:lnTo>
                    <a:pt x="32061" y="67233"/>
                  </a:lnTo>
                  <a:lnTo>
                    <a:pt x="58570" y="67233"/>
                  </a:lnTo>
                  <a:lnTo>
                    <a:pt x="60623" y="63277"/>
                  </a:lnTo>
                  <a:lnTo>
                    <a:pt x="61300" y="60344"/>
                  </a:lnTo>
                  <a:lnTo>
                    <a:pt x="61379" y="51981"/>
                  </a:lnTo>
                  <a:lnTo>
                    <a:pt x="60528" y="48386"/>
                  </a:lnTo>
                  <a:lnTo>
                    <a:pt x="31013" y="31483"/>
                  </a:lnTo>
                  <a:lnTo>
                    <a:pt x="28943" y="30956"/>
                  </a:lnTo>
                  <a:lnTo>
                    <a:pt x="16802" y="23571"/>
                  </a:lnTo>
                  <a:lnTo>
                    <a:pt x="16802" y="20897"/>
                  </a:lnTo>
                  <a:lnTo>
                    <a:pt x="28378" y="13004"/>
                  </a:lnTo>
                  <a:lnTo>
                    <a:pt x="57853" y="13004"/>
                  </a:lnTo>
                  <a:lnTo>
                    <a:pt x="56661" y="10839"/>
                  </a:lnTo>
                  <a:lnTo>
                    <a:pt x="34245" y="88"/>
                  </a:lnTo>
                  <a:lnTo>
                    <a:pt x="32315" y="0"/>
                  </a:lnTo>
                  <a:close/>
                </a:path>
                <a:path w="584200" h="80645" extrusionOk="0">
                  <a:moveTo>
                    <a:pt x="57853" y="13004"/>
                  </a:moveTo>
                  <a:lnTo>
                    <a:pt x="31921" y="13004"/>
                  </a:lnTo>
                  <a:lnTo>
                    <a:pt x="33705" y="13169"/>
                  </a:lnTo>
                  <a:lnTo>
                    <a:pt x="37534" y="13823"/>
                  </a:lnTo>
                  <a:lnTo>
                    <a:pt x="47174" y="26244"/>
                  </a:lnTo>
                  <a:lnTo>
                    <a:pt x="60509" y="26244"/>
                  </a:lnTo>
                  <a:lnTo>
                    <a:pt x="60509" y="22263"/>
                  </a:lnTo>
                  <a:lnTo>
                    <a:pt x="60001" y="18872"/>
                  </a:lnTo>
                  <a:lnTo>
                    <a:pt x="57944" y="13169"/>
                  </a:lnTo>
                  <a:lnTo>
                    <a:pt x="57853" y="13004"/>
                  </a:lnTo>
                  <a:close/>
                </a:path>
                <a:path w="584200" h="80645" extrusionOk="0">
                  <a:moveTo>
                    <a:pt x="122002" y="14427"/>
                  </a:moveTo>
                  <a:lnTo>
                    <a:pt x="108985" y="14427"/>
                  </a:lnTo>
                  <a:lnTo>
                    <a:pt x="108985" y="78943"/>
                  </a:lnTo>
                  <a:lnTo>
                    <a:pt x="122002" y="78943"/>
                  </a:lnTo>
                  <a:lnTo>
                    <a:pt x="122002" y="14427"/>
                  </a:lnTo>
                  <a:close/>
                </a:path>
                <a:path w="584200" h="80645" extrusionOk="0">
                  <a:moveTo>
                    <a:pt x="145967" y="1409"/>
                  </a:moveTo>
                  <a:lnTo>
                    <a:pt x="85128" y="1409"/>
                  </a:lnTo>
                  <a:lnTo>
                    <a:pt x="85128" y="14427"/>
                  </a:lnTo>
                  <a:lnTo>
                    <a:pt x="145967" y="14427"/>
                  </a:lnTo>
                  <a:lnTo>
                    <a:pt x="145967" y="1409"/>
                  </a:lnTo>
                  <a:close/>
                </a:path>
                <a:path w="584200" h="80645" extrusionOk="0">
                  <a:moveTo>
                    <a:pt x="229577" y="1409"/>
                  </a:moveTo>
                  <a:lnTo>
                    <a:pt x="171227" y="1409"/>
                  </a:lnTo>
                  <a:lnTo>
                    <a:pt x="171227" y="78943"/>
                  </a:lnTo>
                  <a:lnTo>
                    <a:pt x="229685" y="78943"/>
                  </a:lnTo>
                  <a:lnTo>
                    <a:pt x="229685" y="65932"/>
                  </a:lnTo>
                  <a:lnTo>
                    <a:pt x="184467" y="65932"/>
                  </a:lnTo>
                  <a:lnTo>
                    <a:pt x="184467" y="44564"/>
                  </a:lnTo>
                  <a:lnTo>
                    <a:pt x="226980" y="44564"/>
                  </a:lnTo>
                  <a:lnTo>
                    <a:pt x="226980" y="31229"/>
                  </a:lnTo>
                  <a:lnTo>
                    <a:pt x="184467" y="31229"/>
                  </a:lnTo>
                  <a:lnTo>
                    <a:pt x="184467" y="14427"/>
                  </a:lnTo>
                  <a:lnTo>
                    <a:pt x="229577" y="14427"/>
                  </a:lnTo>
                  <a:lnTo>
                    <a:pt x="229577" y="1409"/>
                  </a:lnTo>
                  <a:close/>
                </a:path>
                <a:path w="584200" h="80645" extrusionOk="0">
                  <a:moveTo>
                    <a:pt x="266560" y="1409"/>
                  </a:moveTo>
                  <a:lnTo>
                    <a:pt x="251485" y="1409"/>
                  </a:lnTo>
                  <a:lnTo>
                    <a:pt x="277615" y="78943"/>
                  </a:lnTo>
                  <a:lnTo>
                    <a:pt x="295624" y="78943"/>
                  </a:lnTo>
                  <a:lnTo>
                    <a:pt x="300234" y="65493"/>
                  </a:lnTo>
                  <a:lnTo>
                    <a:pt x="286950" y="65493"/>
                  </a:lnTo>
                  <a:lnTo>
                    <a:pt x="266560" y="1409"/>
                  </a:lnTo>
                  <a:close/>
                </a:path>
                <a:path w="584200" h="80645" extrusionOk="0">
                  <a:moveTo>
                    <a:pt x="322198" y="1409"/>
                  </a:moveTo>
                  <a:lnTo>
                    <a:pt x="307549" y="1409"/>
                  </a:lnTo>
                  <a:lnTo>
                    <a:pt x="286950" y="65493"/>
                  </a:lnTo>
                  <a:lnTo>
                    <a:pt x="300234" y="65493"/>
                  </a:lnTo>
                  <a:lnTo>
                    <a:pt x="322198" y="1409"/>
                  </a:lnTo>
                  <a:close/>
                </a:path>
                <a:path w="584200" h="80645" extrusionOk="0">
                  <a:moveTo>
                    <a:pt x="403529" y="1409"/>
                  </a:moveTo>
                  <a:lnTo>
                    <a:pt x="345186" y="1409"/>
                  </a:lnTo>
                  <a:lnTo>
                    <a:pt x="345186" y="78943"/>
                  </a:lnTo>
                  <a:lnTo>
                    <a:pt x="403637" y="78943"/>
                  </a:lnTo>
                  <a:lnTo>
                    <a:pt x="403637" y="65932"/>
                  </a:lnTo>
                  <a:lnTo>
                    <a:pt x="358413" y="65932"/>
                  </a:lnTo>
                  <a:lnTo>
                    <a:pt x="358413" y="44564"/>
                  </a:lnTo>
                  <a:lnTo>
                    <a:pt x="400926" y="44564"/>
                  </a:lnTo>
                  <a:lnTo>
                    <a:pt x="400926" y="31229"/>
                  </a:lnTo>
                  <a:lnTo>
                    <a:pt x="358413" y="31229"/>
                  </a:lnTo>
                  <a:lnTo>
                    <a:pt x="358413" y="14427"/>
                  </a:lnTo>
                  <a:lnTo>
                    <a:pt x="403529" y="14427"/>
                  </a:lnTo>
                  <a:lnTo>
                    <a:pt x="403529" y="1409"/>
                  </a:lnTo>
                  <a:close/>
                </a:path>
                <a:path w="584200" h="80645" extrusionOk="0">
                  <a:moveTo>
                    <a:pt x="443439" y="1409"/>
                  </a:moveTo>
                  <a:lnTo>
                    <a:pt x="431825" y="1409"/>
                  </a:lnTo>
                  <a:lnTo>
                    <a:pt x="431825" y="78943"/>
                  </a:lnTo>
                  <a:lnTo>
                    <a:pt x="444303" y="78943"/>
                  </a:lnTo>
                  <a:lnTo>
                    <a:pt x="444303" y="26568"/>
                  </a:lnTo>
                  <a:lnTo>
                    <a:pt x="461304" y="26568"/>
                  </a:lnTo>
                  <a:lnTo>
                    <a:pt x="443439" y="1409"/>
                  </a:lnTo>
                  <a:close/>
                </a:path>
                <a:path w="584200" h="80645" extrusionOk="0">
                  <a:moveTo>
                    <a:pt x="461304" y="26568"/>
                  </a:moveTo>
                  <a:lnTo>
                    <a:pt x="444303" y="26568"/>
                  </a:lnTo>
                  <a:lnTo>
                    <a:pt x="481933" y="78943"/>
                  </a:lnTo>
                  <a:lnTo>
                    <a:pt x="493648" y="78943"/>
                  </a:lnTo>
                  <a:lnTo>
                    <a:pt x="493648" y="54546"/>
                  </a:lnTo>
                  <a:lnTo>
                    <a:pt x="481171" y="54546"/>
                  </a:lnTo>
                  <a:lnTo>
                    <a:pt x="461304" y="26568"/>
                  </a:lnTo>
                  <a:close/>
                </a:path>
                <a:path w="584200" h="80645" extrusionOk="0">
                  <a:moveTo>
                    <a:pt x="493648" y="1409"/>
                  </a:moveTo>
                  <a:lnTo>
                    <a:pt x="481171" y="1409"/>
                  </a:lnTo>
                  <a:lnTo>
                    <a:pt x="481171" y="54546"/>
                  </a:lnTo>
                  <a:lnTo>
                    <a:pt x="493648" y="54546"/>
                  </a:lnTo>
                  <a:lnTo>
                    <a:pt x="493648" y="1409"/>
                  </a:lnTo>
                  <a:close/>
                </a:path>
                <a:path w="584200" h="80645" extrusionOk="0">
                  <a:moveTo>
                    <a:pt x="535831" y="50749"/>
                  </a:moveTo>
                  <a:lnTo>
                    <a:pt x="522598" y="50749"/>
                  </a:lnTo>
                  <a:lnTo>
                    <a:pt x="522598" y="54940"/>
                  </a:lnTo>
                  <a:lnTo>
                    <a:pt x="547077" y="80251"/>
                  </a:lnTo>
                  <a:lnTo>
                    <a:pt x="556831" y="80251"/>
                  </a:lnTo>
                  <a:lnTo>
                    <a:pt x="581168" y="67233"/>
                  </a:lnTo>
                  <a:lnTo>
                    <a:pt x="550113" y="67233"/>
                  </a:lnTo>
                  <a:lnTo>
                    <a:pt x="548233" y="66928"/>
                  </a:lnTo>
                  <a:lnTo>
                    <a:pt x="535831" y="53720"/>
                  </a:lnTo>
                  <a:lnTo>
                    <a:pt x="535831" y="50749"/>
                  </a:lnTo>
                  <a:close/>
                </a:path>
                <a:path w="584200" h="80645" extrusionOk="0">
                  <a:moveTo>
                    <a:pt x="554920" y="0"/>
                  </a:moveTo>
                  <a:lnTo>
                    <a:pt x="549935" y="0"/>
                  </a:lnTo>
                  <a:lnTo>
                    <a:pt x="546619" y="450"/>
                  </a:lnTo>
                  <a:lnTo>
                    <a:pt x="526098" y="26244"/>
                  </a:lnTo>
                  <a:lnTo>
                    <a:pt x="526821" y="29349"/>
                  </a:lnTo>
                  <a:lnTo>
                    <a:pt x="551992" y="44354"/>
                  </a:lnTo>
                  <a:lnTo>
                    <a:pt x="556437" y="45523"/>
                  </a:lnTo>
                  <a:lnTo>
                    <a:pt x="570102" y="54768"/>
                  </a:lnTo>
                  <a:lnTo>
                    <a:pt x="570035" y="58826"/>
                  </a:lnTo>
                  <a:lnTo>
                    <a:pt x="569639" y="60204"/>
                  </a:lnTo>
                  <a:lnTo>
                    <a:pt x="567835" y="62877"/>
                  </a:lnTo>
                  <a:lnTo>
                    <a:pt x="566597" y="63969"/>
                  </a:lnTo>
                  <a:lnTo>
                    <a:pt x="564997" y="64789"/>
                  </a:lnTo>
                  <a:lnTo>
                    <a:pt x="563416" y="65627"/>
                  </a:lnTo>
                  <a:lnTo>
                    <a:pt x="561511" y="66243"/>
                  </a:lnTo>
                  <a:lnTo>
                    <a:pt x="557110" y="67036"/>
                  </a:lnTo>
                  <a:lnTo>
                    <a:pt x="554666" y="67233"/>
                  </a:lnTo>
                  <a:lnTo>
                    <a:pt x="581168" y="67233"/>
                  </a:lnTo>
                  <a:lnTo>
                    <a:pt x="583221" y="63277"/>
                  </a:lnTo>
                  <a:lnTo>
                    <a:pt x="583904" y="60344"/>
                  </a:lnTo>
                  <a:lnTo>
                    <a:pt x="583983" y="51981"/>
                  </a:lnTo>
                  <a:lnTo>
                    <a:pt x="583133" y="48386"/>
                  </a:lnTo>
                  <a:lnTo>
                    <a:pt x="553618" y="31483"/>
                  </a:lnTo>
                  <a:lnTo>
                    <a:pt x="551541" y="30956"/>
                  </a:lnTo>
                  <a:lnTo>
                    <a:pt x="539413" y="23571"/>
                  </a:lnTo>
                  <a:lnTo>
                    <a:pt x="539413" y="20897"/>
                  </a:lnTo>
                  <a:lnTo>
                    <a:pt x="550983" y="13004"/>
                  </a:lnTo>
                  <a:lnTo>
                    <a:pt x="580457" y="13004"/>
                  </a:lnTo>
                  <a:lnTo>
                    <a:pt x="579259" y="10839"/>
                  </a:lnTo>
                  <a:lnTo>
                    <a:pt x="556856" y="88"/>
                  </a:lnTo>
                  <a:lnTo>
                    <a:pt x="554920" y="0"/>
                  </a:lnTo>
                  <a:close/>
                </a:path>
                <a:path w="584200" h="80645" extrusionOk="0">
                  <a:moveTo>
                    <a:pt x="580457" y="13004"/>
                  </a:moveTo>
                  <a:lnTo>
                    <a:pt x="554519" y="13004"/>
                  </a:lnTo>
                  <a:lnTo>
                    <a:pt x="556304" y="13169"/>
                  </a:lnTo>
                  <a:lnTo>
                    <a:pt x="560139" y="13823"/>
                  </a:lnTo>
                  <a:lnTo>
                    <a:pt x="569779" y="26244"/>
                  </a:lnTo>
                  <a:lnTo>
                    <a:pt x="583114" y="26244"/>
                  </a:lnTo>
                  <a:lnTo>
                    <a:pt x="583114" y="22263"/>
                  </a:lnTo>
                  <a:lnTo>
                    <a:pt x="582606" y="18872"/>
                  </a:lnTo>
                  <a:lnTo>
                    <a:pt x="580548" y="13169"/>
                  </a:lnTo>
                  <a:lnTo>
                    <a:pt x="580457" y="13004"/>
                  </a:lnTo>
                  <a:close/>
                </a:path>
              </a:pathLst>
            </a:custGeom>
            <a:solidFill>
              <a:srgbClr val="A32638"/>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490" name="Google Shape;490;g25bee6c2741_0_62"/>
            <p:cNvPicPr preferRelativeResize="0"/>
            <p:nvPr/>
          </p:nvPicPr>
          <p:blipFill rotWithShape="1">
            <a:blip r:embed="rId5">
              <a:alphaModFix/>
            </a:blip>
            <a:srcRect/>
            <a:stretch/>
          </p:blipFill>
          <p:spPr>
            <a:xfrm>
              <a:off x="0" y="0"/>
              <a:ext cx="12192000" cy="6858000"/>
            </a:xfrm>
            <a:prstGeom prst="rect">
              <a:avLst/>
            </a:prstGeom>
            <a:noFill/>
            <a:ln>
              <a:noFill/>
            </a:ln>
          </p:spPr>
        </p:pic>
      </p:grpSp>
      <p:sp>
        <p:nvSpPr>
          <p:cNvPr id="491" name="Google Shape;491;g25bee6c2741_0_62"/>
          <p:cNvSpPr txBox="1"/>
          <p:nvPr/>
        </p:nvSpPr>
        <p:spPr>
          <a:xfrm>
            <a:off x="1379855" y="2655872"/>
            <a:ext cx="10095300" cy="1013400"/>
          </a:xfrm>
          <a:prstGeom prst="rect">
            <a:avLst/>
          </a:prstGeom>
          <a:noFill/>
          <a:ln>
            <a:noFill/>
          </a:ln>
        </p:spPr>
        <p:txBody>
          <a:bodyPr spcFirstLastPara="1" wrap="square" lIns="0" tIns="12700" rIns="0" bIns="0" anchor="t" anchorCtr="0">
            <a:spAutoFit/>
          </a:bodyPr>
          <a:lstStyle/>
          <a:p>
            <a:pPr marL="0" marR="5080" lvl="0" indent="0" algn="ctr" rtl="0">
              <a:lnSpc>
                <a:spcPct val="113796"/>
              </a:lnSpc>
              <a:spcBef>
                <a:spcPts val="100"/>
              </a:spcBef>
              <a:spcAft>
                <a:spcPts val="0"/>
              </a:spcAft>
              <a:buClr>
                <a:srgbClr val="000000"/>
              </a:buClr>
              <a:buSzPts val="5400"/>
              <a:buFont typeface="Arial"/>
              <a:buNone/>
            </a:pPr>
            <a:r>
              <a:rPr lang="en-US" sz="6500" b="1" i="0" u="none" strike="noStrike" cap="none">
                <a:solidFill>
                  <a:srgbClr val="FFFFFF"/>
                </a:solidFill>
                <a:latin typeface="Saira Condensed"/>
                <a:ea typeface="Saira Condensed"/>
                <a:cs typeface="Saira Condensed"/>
                <a:sym typeface="Saira Condensed"/>
              </a:rPr>
              <a:t>Graduate Studies</a:t>
            </a:r>
            <a:r>
              <a:rPr lang="en-US" sz="6500" b="1" i="0" u="none" strike="noStrike" cap="none">
                <a:solidFill>
                  <a:srgbClr val="FFFFFF"/>
                </a:solidFill>
                <a:latin typeface="Saira Condensed Light"/>
                <a:ea typeface="Saira Condensed Light"/>
                <a:cs typeface="Saira Condensed Light"/>
                <a:sym typeface="Saira Condensed Light"/>
              </a:rPr>
              <a:t> </a:t>
            </a:r>
            <a:endParaRPr sz="6500" b="1" i="0" u="none" strike="noStrike" cap="none">
              <a:solidFill>
                <a:srgbClr val="000000"/>
              </a:solidFill>
              <a:latin typeface="Saira Condensed Light"/>
              <a:ea typeface="Saira Condensed Light"/>
              <a:cs typeface="Saira Condensed Light"/>
              <a:sym typeface="Saira Condensed Light"/>
            </a:endParaRPr>
          </a:p>
        </p:txBody>
      </p:sp>
      <p:sp>
        <p:nvSpPr>
          <p:cNvPr id="492" name="Google Shape;492;g25bee6c2741_0_62"/>
          <p:cNvSpPr/>
          <p:nvPr/>
        </p:nvSpPr>
        <p:spPr>
          <a:xfrm>
            <a:off x="10118034" y="6342032"/>
            <a:ext cx="1412875" cy="246379"/>
          </a:xfrm>
          <a:custGeom>
            <a:avLst/>
            <a:gdLst/>
            <a:ahLst/>
            <a:cxnLst/>
            <a:rect l="l" t="t" r="r" b="b"/>
            <a:pathLst>
              <a:path w="1412875" h="246379" extrusionOk="0">
                <a:moveTo>
                  <a:pt x="1412580" y="0"/>
                </a:moveTo>
                <a:lnTo>
                  <a:pt x="0" y="0"/>
                </a:lnTo>
                <a:lnTo>
                  <a:pt x="0" y="246220"/>
                </a:lnTo>
                <a:lnTo>
                  <a:pt x="1412580" y="246220"/>
                </a:lnTo>
                <a:lnTo>
                  <a:pt x="1412580" y="0"/>
                </a:lnTo>
                <a:close/>
              </a:path>
            </a:pathLst>
          </a:custGeom>
          <a:solidFill>
            <a:srgbClr val="A32537"/>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27"/>
          <p:cNvSpPr txBox="1">
            <a:spLocks noGrp="1"/>
          </p:cNvSpPr>
          <p:nvPr>
            <p:ph type="title"/>
          </p:nvPr>
        </p:nvSpPr>
        <p:spPr>
          <a:xfrm>
            <a:off x="646359" y="365127"/>
            <a:ext cx="11337094" cy="846386"/>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spc="-150" dirty="0"/>
              <a:t>USNWR Rankings of Graduate Programs </a:t>
            </a:r>
            <a:endParaRPr spc="-150" dirty="0"/>
          </a:p>
        </p:txBody>
      </p:sp>
      <p:sp>
        <p:nvSpPr>
          <p:cNvPr id="498" name="Google Shape;498;p27"/>
          <p:cNvSpPr txBox="1"/>
          <p:nvPr/>
        </p:nvSpPr>
        <p:spPr>
          <a:xfrm>
            <a:off x="646352" y="3184329"/>
            <a:ext cx="2674500" cy="13518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a:t>
            </a:r>
            <a:r>
              <a:rPr lang="en-US" sz="4800" b="1">
                <a:solidFill>
                  <a:schemeClr val="dk2"/>
                </a:solidFill>
                <a:latin typeface="Saira Condensed"/>
                <a:ea typeface="Saira Condensed"/>
                <a:cs typeface="Saira Condensed"/>
                <a:sym typeface="Saira Condensed"/>
              </a:rPr>
              <a:t>6</a:t>
            </a:r>
            <a:endParaRPr sz="1400" b="0" i="0" u="none" strike="noStrike" cap="none">
              <a:solidFill>
                <a:srgbClr val="000000"/>
              </a:solidFill>
              <a:latin typeface="Arial"/>
              <a:ea typeface="Arial"/>
              <a:cs typeface="Arial"/>
              <a:sym typeface="Arial"/>
            </a:endParaRPr>
          </a:p>
          <a:p>
            <a:pPr marL="0" marR="0" lvl="0" indent="0" algn="l" rtl="0">
              <a:lnSpc>
                <a:spcPct val="81818"/>
              </a:lnSpc>
              <a:spcBef>
                <a:spcPts val="0"/>
              </a:spcBef>
              <a:spcAft>
                <a:spcPts val="0"/>
              </a:spcAft>
              <a:buClr>
                <a:srgbClr val="000000"/>
              </a:buClr>
              <a:buSzPts val="2200"/>
              <a:buFont typeface="Arial"/>
              <a:buNone/>
            </a:pPr>
            <a:r>
              <a:rPr lang="en-US" sz="2200" b="1">
                <a:solidFill>
                  <a:srgbClr val="A32538"/>
                </a:solidFill>
                <a:latin typeface="Saira Condensed"/>
                <a:ea typeface="Saira Condensed"/>
                <a:cs typeface="Saira Condensed"/>
                <a:sym typeface="Saira Condensed"/>
              </a:rPr>
              <a:t>Online Graduate Industrial</a:t>
            </a:r>
            <a:r>
              <a:rPr lang="en-US" sz="2200" b="1" i="0" u="none" strike="noStrike" cap="none">
                <a:solidFill>
                  <a:srgbClr val="A32538"/>
                </a:solidFill>
                <a:latin typeface="Saira Condensed"/>
                <a:ea typeface="Saira Condensed"/>
                <a:cs typeface="Saira Condensed"/>
                <a:sym typeface="Saira Condensed"/>
              </a:rPr>
              <a:t> </a:t>
            </a:r>
            <a:r>
              <a:rPr lang="en-US" sz="2200" b="1">
                <a:solidFill>
                  <a:srgbClr val="A32538"/>
                </a:solidFill>
                <a:latin typeface="Saira Condensed"/>
                <a:ea typeface="Saira Condensed"/>
                <a:cs typeface="Saira Condensed"/>
                <a:sym typeface="Saira Condensed"/>
              </a:rPr>
              <a:t>Engineering</a:t>
            </a:r>
            <a:r>
              <a:rPr lang="en-US" sz="2200" b="1" i="0" u="none" strike="noStrike" cap="none">
                <a:solidFill>
                  <a:srgbClr val="A32538"/>
                </a:solidFill>
                <a:latin typeface="Saira Condensed"/>
                <a:ea typeface="Saira Condensed"/>
                <a:cs typeface="Saira Condensed"/>
                <a:sym typeface="Saira Condensed"/>
              </a:rPr>
              <a:t> Programs</a:t>
            </a:r>
            <a:br>
              <a:rPr lang="en-US" sz="1600" b="1" i="0" u="none" strike="noStrike" cap="none">
                <a:solidFill>
                  <a:srgbClr val="000000"/>
                </a:solidFill>
                <a:latin typeface="Saira Condensed"/>
                <a:ea typeface="Saira Condensed"/>
                <a:cs typeface="Saira Condensed"/>
                <a:sym typeface="Saira Condensed"/>
              </a:rPr>
            </a:br>
            <a:r>
              <a:rPr lang="en-US" sz="1200" b="0" i="1" u="none" strike="noStrike" cap="none">
                <a:solidFill>
                  <a:srgbClr val="000000"/>
                </a:solidFill>
                <a:latin typeface="IBM Plex Sans"/>
                <a:ea typeface="IBM Plex Sans"/>
                <a:cs typeface="IBM Plex Sans"/>
                <a:sym typeface="IBM Plex Sans"/>
              </a:rPr>
              <a:t>U.S. News &amp; World Report, 202</a:t>
            </a:r>
            <a:r>
              <a:rPr lang="en-US" sz="1200" i="1">
                <a:latin typeface="IBM Plex Sans"/>
                <a:ea typeface="IBM Plex Sans"/>
                <a:cs typeface="IBM Plex Sans"/>
                <a:sym typeface="IBM Plex Sans"/>
              </a:rPr>
              <a:t>5-26</a:t>
            </a:r>
            <a:endParaRPr sz="1400" b="0" i="0" u="none" strike="noStrike" cap="none">
              <a:solidFill>
                <a:srgbClr val="000000"/>
              </a:solidFill>
              <a:latin typeface="Arial"/>
              <a:ea typeface="Arial"/>
              <a:cs typeface="Arial"/>
              <a:sym typeface="Arial"/>
            </a:endParaRPr>
          </a:p>
        </p:txBody>
      </p:sp>
      <p:sp>
        <p:nvSpPr>
          <p:cNvPr id="499" name="Google Shape;499;p27"/>
          <p:cNvSpPr txBox="1"/>
          <p:nvPr/>
        </p:nvSpPr>
        <p:spPr>
          <a:xfrm>
            <a:off x="646350" y="1509079"/>
            <a:ext cx="2674500" cy="13854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a:t>
            </a:r>
            <a:r>
              <a:rPr lang="en-US" sz="4800" b="1">
                <a:solidFill>
                  <a:schemeClr val="dk2"/>
                </a:solidFill>
                <a:latin typeface="Saira Condensed"/>
                <a:ea typeface="Saira Condensed"/>
                <a:cs typeface="Saira Condensed"/>
                <a:sym typeface="Saira Condensed"/>
              </a:rPr>
              <a:t>19</a:t>
            </a:r>
            <a:endParaRPr sz="1400" b="0" i="0" u="none" strike="noStrike" cap="none">
              <a:solidFill>
                <a:srgbClr val="000000"/>
              </a:solidFill>
              <a:latin typeface="Arial"/>
              <a:ea typeface="Arial"/>
              <a:cs typeface="Arial"/>
              <a:sym typeface="Arial"/>
            </a:endParaRPr>
          </a:p>
          <a:p>
            <a:pPr marL="0" marR="0" lvl="0" indent="0" algn="l" rtl="0">
              <a:lnSpc>
                <a:spcPct val="81818"/>
              </a:lnSpc>
              <a:spcBef>
                <a:spcPts val="0"/>
              </a:spcBef>
              <a:spcAft>
                <a:spcPts val="0"/>
              </a:spcAft>
              <a:buClr>
                <a:srgbClr val="000000"/>
              </a:buClr>
              <a:buSzPts val="2200"/>
              <a:buFont typeface="Arial"/>
              <a:buNone/>
            </a:pPr>
            <a:r>
              <a:rPr lang="en-US" sz="2200" b="1" i="0" u="none" strike="noStrike" cap="none">
                <a:solidFill>
                  <a:srgbClr val="A32538"/>
                </a:solidFill>
                <a:latin typeface="Saira Condensed"/>
                <a:ea typeface="Saira Condensed"/>
                <a:cs typeface="Saira Condensed"/>
                <a:sym typeface="Saira Condensed"/>
              </a:rPr>
              <a:t>Online Graduate</a:t>
            </a:r>
            <a:endParaRPr sz="2200" b="1" i="0" u="none" strike="noStrike" cap="none">
              <a:solidFill>
                <a:srgbClr val="A32538"/>
              </a:solidFill>
              <a:latin typeface="Saira Condensed"/>
              <a:ea typeface="Saira Condensed"/>
              <a:cs typeface="Saira Condensed"/>
              <a:sym typeface="Saira Condensed"/>
            </a:endParaRPr>
          </a:p>
          <a:p>
            <a:pPr marL="0" marR="0" lvl="0" indent="0" algn="l" rtl="0">
              <a:lnSpc>
                <a:spcPct val="81818"/>
              </a:lnSpc>
              <a:spcBef>
                <a:spcPts val="0"/>
              </a:spcBef>
              <a:spcAft>
                <a:spcPts val="0"/>
              </a:spcAft>
              <a:buClr>
                <a:srgbClr val="000000"/>
              </a:buClr>
              <a:buSzPts val="2200"/>
              <a:buFont typeface="Arial"/>
              <a:buNone/>
            </a:pPr>
            <a:r>
              <a:rPr lang="en-US" sz="2200" b="1" i="0" u="none" strike="noStrike" cap="none">
                <a:solidFill>
                  <a:srgbClr val="A32538"/>
                </a:solidFill>
                <a:latin typeface="Saira Condensed"/>
                <a:ea typeface="Saira Condensed"/>
                <a:cs typeface="Saira Condensed"/>
                <a:sym typeface="Saira Condensed"/>
              </a:rPr>
              <a:t>Information</a:t>
            </a:r>
            <a:r>
              <a:rPr lang="en-US" sz="2200" b="1">
                <a:solidFill>
                  <a:srgbClr val="A32538"/>
                </a:solidFill>
                <a:latin typeface="Saira Condensed"/>
                <a:ea typeface="Saira Condensed"/>
                <a:cs typeface="Saira Condensed"/>
                <a:sym typeface="Saira Condensed"/>
              </a:rPr>
              <a:t> </a:t>
            </a:r>
            <a:r>
              <a:rPr lang="en-US" sz="2200" b="1" i="0" u="none" strike="noStrike" cap="none">
                <a:solidFill>
                  <a:srgbClr val="A32538"/>
                </a:solidFill>
                <a:latin typeface="Saira Condensed"/>
                <a:ea typeface="Saira Condensed"/>
                <a:cs typeface="Saira Condensed"/>
                <a:sym typeface="Saira Condensed"/>
              </a:rPr>
              <a:t>Technology Programs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1" u="none" strike="noStrike" cap="none">
                <a:solidFill>
                  <a:srgbClr val="000000"/>
                </a:solidFill>
                <a:latin typeface="IBM Plex Sans"/>
                <a:ea typeface="IBM Plex Sans"/>
                <a:cs typeface="IBM Plex Sans"/>
                <a:sym typeface="IBM Plex Sans"/>
              </a:rPr>
              <a:t>U.S. News &amp; World Report, 202</a:t>
            </a:r>
            <a:r>
              <a:rPr lang="en-US" sz="1200" i="1">
                <a:latin typeface="IBM Plex Sans"/>
                <a:ea typeface="IBM Plex Sans"/>
                <a:cs typeface="IBM Plex Sans"/>
                <a:sym typeface="IBM Plex Sans"/>
              </a:rPr>
              <a:t>5-26</a:t>
            </a:r>
            <a:endParaRPr sz="1400" b="0" i="0" u="none" strike="noStrike" cap="none">
              <a:solidFill>
                <a:srgbClr val="000000"/>
              </a:solidFill>
              <a:latin typeface="Arial"/>
              <a:ea typeface="Arial"/>
              <a:cs typeface="Arial"/>
              <a:sym typeface="Arial"/>
            </a:endParaRPr>
          </a:p>
        </p:txBody>
      </p:sp>
      <p:sp>
        <p:nvSpPr>
          <p:cNvPr id="500" name="Google Shape;500;p27"/>
          <p:cNvSpPr txBox="1"/>
          <p:nvPr/>
        </p:nvSpPr>
        <p:spPr>
          <a:xfrm>
            <a:off x="6345556" y="3184329"/>
            <a:ext cx="2510700" cy="12276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a:t>
            </a:r>
            <a:r>
              <a:rPr lang="en-US" sz="4800" b="1">
                <a:solidFill>
                  <a:schemeClr val="dk2"/>
                </a:solidFill>
                <a:latin typeface="Saira Condensed"/>
                <a:ea typeface="Saira Condensed"/>
                <a:cs typeface="Saira Condensed"/>
                <a:sym typeface="Saira Condensed"/>
              </a:rPr>
              <a:t>71</a:t>
            </a:r>
            <a:endParaRPr sz="1400" b="0" i="0" u="none" strike="noStrike" cap="none">
              <a:solidFill>
                <a:srgbClr val="000000"/>
              </a:solidFill>
              <a:latin typeface="Arial"/>
              <a:ea typeface="Arial"/>
              <a:cs typeface="Arial"/>
              <a:sym typeface="Arial"/>
            </a:endParaRPr>
          </a:p>
          <a:p>
            <a:pPr marL="0" marR="0" lvl="0" indent="0" algn="l" rtl="0">
              <a:lnSpc>
                <a:spcPct val="82000"/>
              </a:lnSpc>
              <a:spcBef>
                <a:spcPts val="0"/>
              </a:spcBef>
              <a:spcAft>
                <a:spcPts val="0"/>
              </a:spcAft>
              <a:buClr>
                <a:srgbClr val="000000"/>
              </a:buClr>
              <a:buSzPts val="2200"/>
              <a:buFont typeface="Arial"/>
              <a:buNone/>
            </a:pPr>
            <a:r>
              <a:rPr lang="en-US" sz="2200" b="1" i="0" u="none" strike="noStrike" cap="none">
                <a:solidFill>
                  <a:srgbClr val="A32538"/>
                </a:solidFill>
                <a:latin typeface="Saira Condensed"/>
                <a:ea typeface="Saira Condensed"/>
                <a:cs typeface="Saira Condensed"/>
                <a:sym typeface="Saira Condensed"/>
              </a:rPr>
              <a:t>Computer Engineering Graduate Programs</a:t>
            </a:r>
            <a:br>
              <a:rPr lang="en-US" sz="3200" b="1" i="0" u="none" strike="noStrike" cap="none">
                <a:solidFill>
                  <a:srgbClr val="000000"/>
                </a:solidFill>
                <a:latin typeface="Arial"/>
                <a:ea typeface="Arial"/>
                <a:cs typeface="Arial"/>
                <a:sym typeface="Arial"/>
              </a:rPr>
            </a:br>
            <a:r>
              <a:rPr lang="en-US" sz="1200" b="0" i="1" u="none" strike="noStrike" cap="none">
                <a:solidFill>
                  <a:srgbClr val="000000"/>
                </a:solidFill>
                <a:latin typeface="IBM Plex Sans"/>
                <a:ea typeface="IBM Plex Sans"/>
                <a:cs typeface="IBM Plex Sans"/>
                <a:sym typeface="IBM Plex Sans"/>
              </a:rPr>
              <a:t>U.S. News &amp; World Report, 202</a:t>
            </a:r>
            <a:r>
              <a:rPr lang="en-US" sz="1200" i="1">
                <a:latin typeface="IBM Plex Sans"/>
                <a:ea typeface="IBM Plex Sans"/>
                <a:cs typeface="IBM Plex Sans"/>
                <a:sym typeface="IBM Plex Sans"/>
              </a:rPr>
              <a:t>5-26</a:t>
            </a:r>
            <a:endParaRPr sz="1200" b="0" i="1" u="none" strike="noStrike" cap="none">
              <a:solidFill>
                <a:srgbClr val="000000"/>
              </a:solidFill>
              <a:latin typeface="IBM Plex Sans"/>
              <a:ea typeface="IBM Plex Sans"/>
              <a:cs typeface="IBM Plex Sans"/>
              <a:sym typeface="IBM Plex Sans"/>
            </a:endParaRPr>
          </a:p>
        </p:txBody>
      </p:sp>
      <p:sp>
        <p:nvSpPr>
          <p:cNvPr id="501" name="Google Shape;501;p27"/>
          <p:cNvSpPr txBox="1"/>
          <p:nvPr/>
        </p:nvSpPr>
        <p:spPr>
          <a:xfrm>
            <a:off x="3569900" y="3214262"/>
            <a:ext cx="2510700" cy="12930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#7</a:t>
            </a:r>
            <a:r>
              <a:rPr lang="en-US" sz="4800" b="1">
                <a:solidFill>
                  <a:schemeClr val="dk2"/>
                </a:solidFill>
                <a:latin typeface="Saira Condensed"/>
                <a:ea typeface="Saira Condensed"/>
                <a:cs typeface="Saira Condensed"/>
                <a:sym typeface="Saira Condensed"/>
              </a:rPr>
              <a:t>8</a:t>
            </a:r>
            <a:endParaRPr sz="1400" b="0" i="0" u="none" strike="noStrike" cap="none">
              <a:solidFill>
                <a:srgbClr val="000000"/>
              </a:solidFill>
              <a:latin typeface="Arial"/>
              <a:ea typeface="Arial"/>
              <a:cs typeface="Arial"/>
              <a:sym typeface="Arial"/>
            </a:endParaRPr>
          </a:p>
          <a:p>
            <a:pPr marL="0" marR="0" lvl="0" indent="0" algn="l" rtl="0">
              <a:lnSpc>
                <a:spcPct val="81818"/>
              </a:lnSpc>
              <a:spcBef>
                <a:spcPts val="0"/>
              </a:spcBef>
              <a:spcAft>
                <a:spcPts val="0"/>
              </a:spcAft>
              <a:buClr>
                <a:srgbClr val="000000"/>
              </a:buClr>
              <a:buSzPts val="2200"/>
              <a:buFont typeface="Arial"/>
              <a:buNone/>
            </a:pPr>
            <a:r>
              <a:rPr lang="en-US" sz="2200" b="1" i="0" u="none" strike="noStrike" cap="none">
                <a:solidFill>
                  <a:srgbClr val="A32538"/>
                </a:solidFill>
                <a:latin typeface="Saira Condensed"/>
                <a:ea typeface="Saira Condensed"/>
                <a:cs typeface="Saira Condensed"/>
                <a:sym typeface="Saira Condensed"/>
              </a:rPr>
              <a:t>Electrical Engineering Graduate Programs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1" u="none" strike="noStrike" cap="none">
                <a:solidFill>
                  <a:srgbClr val="000000"/>
                </a:solidFill>
                <a:latin typeface="IBM Plex Sans"/>
                <a:ea typeface="IBM Plex Sans"/>
                <a:cs typeface="IBM Plex Sans"/>
                <a:sym typeface="IBM Plex Sans"/>
              </a:rPr>
              <a:t>U.S. News &amp; World Report, 202</a:t>
            </a:r>
            <a:r>
              <a:rPr lang="en-US" sz="1200" i="1">
                <a:latin typeface="IBM Plex Sans"/>
                <a:ea typeface="IBM Plex Sans"/>
                <a:cs typeface="IBM Plex Sans"/>
                <a:sym typeface="IBM Plex Sans"/>
              </a:rPr>
              <a:t>5-26</a:t>
            </a:r>
            <a:endParaRPr sz="1200" b="0" i="0" u="none" strike="noStrike" cap="none">
              <a:solidFill>
                <a:srgbClr val="000000"/>
              </a:solidFill>
              <a:latin typeface="Arial"/>
              <a:ea typeface="Arial"/>
              <a:cs typeface="Arial"/>
              <a:sym typeface="Arial"/>
            </a:endParaRPr>
          </a:p>
        </p:txBody>
      </p:sp>
      <p:sp>
        <p:nvSpPr>
          <p:cNvPr id="502" name="Google Shape;502;p27"/>
          <p:cNvSpPr txBox="1"/>
          <p:nvPr/>
        </p:nvSpPr>
        <p:spPr>
          <a:xfrm>
            <a:off x="3569900" y="1509075"/>
            <a:ext cx="2510700" cy="12930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a:t>
            </a:r>
            <a:r>
              <a:rPr lang="en-US" sz="4800" b="1">
                <a:solidFill>
                  <a:schemeClr val="dk2"/>
                </a:solidFill>
                <a:latin typeface="Saira Condensed"/>
                <a:ea typeface="Saira Condensed"/>
                <a:cs typeface="Saira Condensed"/>
                <a:sym typeface="Saira Condensed"/>
              </a:rPr>
              <a:t>74</a:t>
            </a:r>
            <a:r>
              <a:rPr lang="en-US" sz="4800" b="1" i="0" u="none" strike="noStrike" cap="none">
                <a:solidFill>
                  <a:schemeClr val="dk2"/>
                </a:solidFill>
                <a:latin typeface="Saira Condensed"/>
                <a:ea typeface="Saira Condensed"/>
                <a:cs typeface="Saira Condensed"/>
                <a:sym typeface="Saira Condensed"/>
              </a:rPr>
              <a:t>  </a:t>
            </a:r>
            <a:endParaRPr sz="1400" b="0" i="0" u="none" strike="noStrike" cap="none">
              <a:solidFill>
                <a:srgbClr val="000000"/>
              </a:solidFill>
              <a:latin typeface="Arial"/>
              <a:ea typeface="Arial"/>
              <a:cs typeface="Arial"/>
              <a:sym typeface="Arial"/>
            </a:endParaRPr>
          </a:p>
          <a:p>
            <a:pPr marL="0" marR="0" lvl="0" indent="0" algn="l" rtl="0">
              <a:lnSpc>
                <a:spcPct val="81818"/>
              </a:lnSpc>
              <a:spcBef>
                <a:spcPts val="0"/>
              </a:spcBef>
              <a:spcAft>
                <a:spcPts val="0"/>
              </a:spcAft>
              <a:buClr>
                <a:srgbClr val="000000"/>
              </a:buClr>
              <a:buSzPts val="2200"/>
              <a:buFont typeface="Arial"/>
              <a:buNone/>
            </a:pPr>
            <a:r>
              <a:rPr lang="en-US" sz="2200" b="1" i="0" u="none" strike="noStrike" cap="none">
                <a:solidFill>
                  <a:srgbClr val="A32538"/>
                </a:solidFill>
                <a:latin typeface="Saira Condensed"/>
                <a:ea typeface="Saira Condensed"/>
                <a:cs typeface="Saira Condensed"/>
                <a:sym typeface="Saira Condensed"/>
              </a:rPr>
              <a:t>Best Graduate</a:t>
            </a:r>
            <a:endParaRPr sz="1400" b="0" i="0" u="none" strike="noStrike" cap="none">
              <a:solidFill>
                <a:srgbClr val="000000"/>
              </a:solidFill>
              <a:latin typeface="Arial"/>
              <a:ea typeface="Arial"/>
              <a:cs typeface="Arial"/>
              <a:sym typeface="Arial"/>
            </a:endParaRPr>
          </a:p>
          <a:p>
            <a:pPr marL="0" marR="0" lvl="0" indent="0" algn="l" rtl="0">
              <a:lnSpc>
                <a:spcPct val="81818"/>
              </a:lnSpc>
              <a:spcBef>
                <a:spcPts val="0"/>
              </a:spcBef>
              <a:spcAft>
                <a:spcPts val="0"/>
              </a:spcAft>
              <a:buClr>
                <a:srgbClr val="000000"/>
              </a:buClr>
              <a:buSzPts val="2200"/>
              <a:buFont typeface="Arial"/>
              <a:buNone/>
            </a:pPr>
            <a:r>
              <a:rPr lang="en-US" sz="2200" b="1" i="0" u="none" strike="noStrike" cap="none">
                <a:solidFill>
                  <a:srgbClr val="A32538"/>
                </a:solidFill>
                <a:latin typeface="Saira Condensed"/>
                <a:ea typeface="Saira Condensed"/>
                <a:cs typeface="Saira Condensed"/>
                <a:sym typeface="Saira Condensed"/>
              </a:rPr>
              <a:t>Engineering Schools</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1" u="none" strike="noStrike" cap="none">
                <a:solidFill>
                  <a:srgbClr val="000000"/>
                </a:solidFill>
                <a:latin typeface="IBM Plex Sans"/>
                <a:ea typeface="IBM Plex Sans"/>
                <a:cs typeface="IBM Plex Sans"/>
                <a:sym typeface="IBM Plex Sans"/>
              </a:rPr>
              <a:t>U.S. News &amp; World Report, 202</a:t>
            </a:r>
            <a:r>
              <a:rPr lang="en-US" sz="1200" i="1">
                <a:latin typeface="IBM Plex Sans"/>
                <a:ea typeface="IBM Plex Sans"/>
                <a:cs typeface="IBM Plex Sans"/>
                <a:sym typeface="IBM Plex Sans"/>
              </a:rPr>
              <a:t>5-26</a:t>
            </a:r>
            <a:endParaRPr sz="1200" b="0" i="0" u="none" strike="noStrike" cap="none">
              <a:solidFill>
                <a:srgbClr val="000000"/>
              </a:solidFill>
              <a:latin typeface="Arial"/>
              <a:ea typeface="Arial"/>
              <a:cs typeface="Arial"/>
              <a:sym typeface="Arial"/>
            </a:endParaRPr>
          </a:p>
        </p:txBody>
      </p:sp>
      <p:sp>
        <p:nvSpPr>
          <p:cNvPr id="503" name="Google Shape;503;p27"/>
          <p:cNvSpPr txBox="1"/>
          <p:nvPr/>
        </p:nvSpPr>
        <p:spPr>
          <a:xfrm>
            <a:off x="10653944" y="1858498"/>
            <a:ext cx="1890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04" name="Google Shape;504;p27"/>
          <p:cNvSpPr txBox="1"/>
          <p:nvPr/>
        </p:nvSpPr>
        <p:spPr>
          <a:xfrm>
            <a:off x="6345556" y="1509080"/>
            <a:ext cx="2510700" cy="12930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a:t>
            </a:r>
            <a:r>
              <a:rPr lang="en-US" sz="4800" b="1">
                <a:solidFill>
                  <a:schemeClr val="dk2"/>
                </a:solidFill>
                <a:latin typeface="Saira Condensed"/>
                <a:ea typeface="Saira Condensed"/>
                <a:cs typeface="Saira Condensed"/>
                <a:sym typeface="Saira Condensed"/>
              </a:rPr>
              <a:t>36</a:t>
            </a:r>
            <a:r>
              <a:rPr lang="en-US" sz="4800" b="1" i="0" u="none" strike="noStrike" cap="none">
                <a:solidFill>
                  <a:schemeClr val="dk2"/>
                </a:solidFill>
                <a:latin typeface="Saira Condensed"/>
                <a:ea typeface="Saira Condensed"/>
                <a:cs typeface="Saira Condensed"/>
                <a:sym typeface="Saira Condensed"/>
              </a:rPr>
              <a:t>  </a:t>
            </a:r>
            <a:endParaRPr sz="1400" b="0" i="0" u="none" strike="noStrike" cap="none">
              <a:solidFill>
                <a:srgbClr val="000000"/>
              </a:solidFill>
              <a:latin typeface="Arial"/>
              <a:ea typeface="Arial"/>
              <a:cs typeface="Arial"/>
              <a:sym typeface="Arial"/>
            </a:endParaRPr>
          </a:p>
          <a:p>
            <a:pPr marL="0" marR="0" lvl="0" indent="0" algn="l" rtl="0">
              <a:lnSpc>
                <a:spcPct val="81818"/>
              </a:lnSpc>
              <a:spcBef>
                <a:spcPts val="0"/>
              </a:spcBef>
              <a:spcAft>
                <a:spcPts val="0"/>
              </a:spcAft>
              <a:buClr>
                <a:srgbClr val="000000"/>
              </a:buClr>
              <a:buSzPts val="2200"/>
              <a:buFont typeface="Arial"/>
              <a:buNone/>
            </a:pPr>
            <a:r>
              <a:rPr lang="en-US" sz="2200" b="1" i="0" u="none" strike="noStrike" cap="none">
                <a:solidFill>
                  <a:srgbClr val="A32538"/>
                </a:solidFill>
                <a:latin typeface="Saira Condensed"/>
                <a:ea typeface="Saira Condensed"/>
                <a:cs typeface="Saira Condensed"/>
                <a:sym typeface="Saira Condensed"/>
              </a:rPr>
              <a:t>Online Graduate</a:t>
            </a:r>
            <a:endParaRPr sz="1400" b="0" i="0" u="none" strike="noStrike" cap="none">
              <a:solidFill>
                <a:srgbClr val="000000"/>
              </a:solidFill>
              <a:latin typeface="Arial"/>
              <a:ea typeface="Arial"/>
              <a:cs typeface="Arial"/>
              <a:sym typeface="Arial"/>
            </a:endParaRPr>
          </a:p>
          <a:p>
            <a:pPr marL="0" marR="0" lvl="0" indent="0" algn="l" rtl="0">
              <a:lnSpc>
                <a:spcPct val="81818"/>
              </a:lnSpc>
              <a:spcBef>
                <a:spcPts val="0"/>
              </a:spcBef>
              <a:spcAft>
                <a:spcPts val="0"/>
              </a:spcAft>
              <a:buClr>
                <a:srgbClr val="000000"/>
              </a:buClr>
              <a:buSzPts val="2200"/>
              <a:buFont typeface="Arial"/>
              <a:buNone/>
            </a:pPr>
            <a:r>
              <a:rPr lang="en-US" sz="2200" b="1" i="0" u="none" strike="noStrike" cap="none">
                <a:solidFill>
                  <a:srgbClr val="A32538"/>
                </a:solidFill>
                <a:latin typeface="Saira Condensed"/>
                <a:ea typeface="Saira Condensed"/>
                <a:cs typeface="Saira Condensed"/>
                <a:sym typeface="Saira Condensed"/>
              </a:rPr>
              <a:t>Engineering Programs</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1" u="none" strike="noStrike" cap="none">
                <a:solidFill>
                  <a:srgbClr val="000000"/>
                </a:solidFill>
                <a:latin typeface="IBM Plex Sans"/>
                <a:ea typeface="IBM Plex Sans"/>
                <a:cs typeface="IBM Plex Sans"/>
                <a:sym typeface="IBM Plex Sans"/>
              </a:rPr>
              <a:t>U.S. News &amp; World Report, 202</a:t>
            </a:r>
            <a:r>
              <a:rPr lang="en-US" sz="1200" i="1">
                <a:latin typeface="IBM Plex Sans"/>
                <a:ea typeface="IBM Plex Sans"/>
                <a:cs typeface="IBM Plex Sans"/>
                <a:sym typeface="IBM Plex Sans"/>
              </a:rPr>
              <a:t>5-26</a:t>
            </a:r>
            <a:endParaRPr sz="1200" b="0" i="0" u="none" strike="noStrike" cap="none">
              <a:solidFill>
                <a:srgbClr val="000000"/>
              </a:solidFill>
              <a:latin typeface="Arial"/>
              <a:ea typeface="Arial"/>
              <a:cs typeface="Arial"/>
              <a:sym typeface="Arial"/>
            </a:endParaRPr>
          </a:p>
        </p:txBody>
      </p:sp>
      <p:sp>
        <p:nvSpPr>
          <p:cNvPr id="505" name="Google Shape;505;p27"/>
          <p:cNvSpPr txBox="1"/>
          <p:nvPr/>
        </p:nvSpPr>
        <p:spPr>
          <a:xfrm>
            <a:off x="9166700" y="4762775"/>
            <a:ext cx="2556300" cy="15054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a:t>
            </a:r>
            <a:r>
              <a:rPr lang="en-US" sz="4800" b="1">
                <a:solidFill>
                  <a:schemeClr val="dk2"/>
                </a:solidFill>
                <a:latin typeface="Saira Condensed"/>
                <a:ea typeface="Saira Condensed"/>
                <a:cs typeface="Saira Condensed"/>
                <a:sym typeface="Saira Condensed"/>
              </a:rPr>
              <a:t>81</a:t>
            </a:r>
            <a:endParaRPr sz="1400" b="0" i="0" u="none" strike="noStrike" cap="none">
              <a:solidFill>
                <a:srgbClr val="000000"/>
              </a:solidFill>
              <a:latin typeface="Arial"/>
              <a:ea typeface="Arial"/>
              <a:cs typeface="Arial"/>
              <a:sym typeface="Arial"/>
            </a:endParaRPr>
          </a:p>
          <a:p>
            <a:pPr marL="0" marR="0" lvl="0" indent="0" algn="l" rtl="0">
              <a:lnSpc>
                <a:spcPct val="82000"/>
              </a:lnSpc>
              <a:spcBef>
                <a:spcPts val="0"/>
              </a:spcBef>
              <a:spcAft>
                <a:spcPts val="0"/>
              </a:spcAft>
              <a:buClr>
                <a:srgbClr val="000000"/>
              </a:buClr>
              <a:buSzPts val="2200"/>
              <a:buFont typeface="Arial"/>
              <a:buNone/>
            </a:pPr>
            <a:r>
              <a:rPr lang="en-US" sz="2200" b="1" i="0" u="none" strike="noStrike" cap="none">
                <a:solidFill>
                  <a:srgbClr val="A32538"/>
                </a:solidFill>
                <a:latin typeface="Saira Condensed"/>
                <a:ea typeface="Saira Condensed"/>
                <a:cs typeface="Saira Condensed"/>
                <a:sym typeface="Saira Condensed"/>
              </a:rPr>
              <a:t>Environmental Engineering Graduate Programs</a:t>
            </a:r>
            <a:br>
              <a:rPr lang="en-US" sz="3200" b="1" i="0" u="none" strike="noStrike" cap="none">
                <a:solidFill>
                  <a:srgbClr val="000000"/>
                </a:solidFill>
                <a:latin typeface="Arial"/>
                <a:ea typeface="Arial"/>
                <a:cs typeface="Arial"/>
                <a:sym typeface="Arial"/>
              </a:rPr>
            </a:br>
            <a:r>
              <a:rPr lang="en-US" sz="1200" b="0" i="1" u="none" strike="noStrike" cap="none">
                <a:solidFill>
                  <a:srgbClr val="000000"/>
                </a:solidFill>
                <a:latin typeface="IBM Plex Sans"/>
                <a:ea typeface="IBM Plex Sans"/>
                <a:cs typeface="IBM Plex Sans"/>
                <a:sym typeface="IBM Plex Sans"/>
              </a:rPr>
              <a:t>U.S. News &amp; World Report, 202</a:t>
            </a:r>
            <a:r>
              <a:rPr lang="en-US" sz="1200" i="1">
                <a:latin typeface="IBM Plex Sans"/>
                <a:ea typeface="IBM Plex Sans"/>
                <a:cs typeface="IBM Plex Sans"/>
                <a:sym typeface="IBM Plex Sans"/>
              </a:rPr>
              <a:t>5-26</a:t>
            </a:r>
            <a:endParaRPr sz="1200" b="0" i="1" u="none" strike="noStrike" cap="none">
              <a:solidFill>
                <a:srgbClr val="000000"/>
              </a:solidFill>
              <a:latin typeface="IBM Plex Sans"/>
              <a:ea typeface="IBM Plex Sans"/>
              <a:cs typeface="IBM Plex Sans"/>
              <a:sym typeface="IBM Plex Sans"/>
            </a:endParaRPr>
          </a:p>
        </p:txBody>
      </p:sp>
      <p:sp>
        <p:nvSpPr>
          <p:cNvPr id="506" name="Google Shape;506;p27"/>
          <p:cNvSpPr txBox="1"/>
          <p:nvPr/>
        </p:nvSpPr>
        <p:spPr>
          <a:xfrm>
            <a:off x="9121210" y="1509067"/>
            <a:ext cx="2510700" cy="12930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#1 in NJ</a:t>
            </a:r>
            <a:endParaRPr sz="1400" b="0" i="0" u="none" strike="noStrike" cap="none">
              <a:solidFill>
                <a:srgbClr val="000000"/>
              </a:solidFill>
              <a:latin typeface="Arial"/>
              <a:ea typeface="Arial"/>
              <a:cs typeface="Arial"/>
              <a:sym typeface="Arial"/>
            </a:endParaRPr>
          </a:p>
          <a:p>
            <a:pPr marL="0" marR="0" lvl="0" indent="0" algn="l" rtl="0">
              <a:lnSpc>
                <a:spcPct val="81818"/>
              </a:lnSpc>
              <a:spcBef>
                <a:spcPts val="0"/>
              </a:spcBef>
              <a:spcAft>
                <a:spcPts val="0"/>
              </a:spcAft>
              <a:buClr>
                <a:srgbClr val="000000"/>
              </a:buClr>
              <a:buSzPts val="2200"/>
              <a:buFont typeface="Arial"/>
              <a:buNone/>
            </a:pPr>
            <a:r>
              <a:rPr lang="en-US" sz="2200" b="1" i="0" u="none" strike="noStrike" cap="none">
                <a:solidFill>
                  <a:srgbClr val="A32538"/>
                </a:solidFill>
                <a:latin typeface="Saira Condensed"/>
                <a:ea typeface="Saira Condensed"/>
                <a:cs typeface="Saira Condensed"/>
                <a:sym typeface="Saira Condensed"/>
              </a:rPr>
              <a:t>Online Graduate</a:t>
            </a:r>
            <a:endParaRPr sz="1400" b="0" i="0" u="none" strike="noStrike" cap="none">
              <a:solidFill>
                <a:srgbClr val="000000"/>
              </a:solidFill>
              <a:latin typeface="Arial"/>
              <a:ea typeface="Arial"/>
              <a:cs typeface="Arial"/>
              <a:sym typeface="Arial"/>
            </a:endParaRPr>
          </a:p>
          <a:p>
            <a:pPr marL="0" marR="0" lvl="0" indent="0" algn="l" rtl="0">
              <a:lnSpc>
                <a:spcPct val="81818"/>
              </a:lnSpc>
              <a:spcBef>
                <a:spcPts val="0"/>
              </a:spcBef>
              <a:spcAft>
                <a:spcPts val="0"/>
              </a:spcAft>
              <a:buClr>
                <a:srgbClr val="000000"/>
              </a:buClr>
              <a:buSzPts val="2200"/>
              <a:buFont typeface="Arial"/>
              <a:buNone/>
            </a:pPr>
            <a:r>
              <a:rPr lang="en-US" sz="2200" b="1" i="0" u="none" strike="noStrike" cap="none">
                <a:solidFill>
                  <a:srgbClr val="A32538"/>
                </a:solidFill>
                <a:latin typeface="Saira Condensed"/>
                <a:ea typeface="Saira Condensed"/>
                <a:cs typeface="Saira Condensed"/>
                <a:sym typeface="Saira Condensed"/>
              </a:rPr>
              <a:t>Engineering Programs</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1" u="none" strike="noStrike" cap="none">
                <a:solidFill>
                  <a:srgbClr val="000000"/>
                </a:solidFill>
                <a:latin typeface="IBM Plex Sans"/>
                <a:ea typeface="IBM Plex Sans"/>
                <a:cs typeface="IBM Plex Sans"/>
                <a:sym typeface="IBM Plex Sans"/>
              </a:rPr>
              <a:t>U.S. News &amp; World Report, 202</a:t>
            </a:r>
            <a:r>
              <a:rPr lang="en-US" sz="1200" i="1">
                <a:latin typeface="IBM Plex Sans"/>
                <a:ea typeface="IBM Plex Sans"/>
                <a:cs typeface="IBM Plex Sans"/>
                <a:sym typeface="IBM Plex Sans"/>
              </a:rPr>
              <a:t>5-26</a:t>
            </a:r>
            <a:endParaRPr sz="1200" b="0" i="0" u="none" strike="noStrike" cap="none">
              <a:solidFill>
                <a:srgbClr val="000000"/>
              </a:solidFill>
              <a:latin typeface="Arial"/>
              <a:ea typeface="Arial"/>
              <a:cs typeface="Arial"/>
              <a:sym typeface="Arial"/>
            </a:endParaRPr>
          </a:p>
        </p:txBody>
      </p:sp>
      <p:sp>
        <p:nvSpPr>
          <p:cNvPr id="507" name="Google Shape;507;p27"/>
          <p:cNvSpPr txBox="1"/>
          <p:nvPr/>
        </p:nvSpPr>
        <p:spPr>
          <a:xfrm>
            <a:off x="691810" y="4761772"/>
            <a:ext cx="2674500" cy="10746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a:t>
            </a:r>
            <a:r>
              <a:rPr lang="en-US" sz="4800" b="1">
                <a:solidFill>
                  <a:schemeClr val="dk2"/>
                </a:solidFill>
                <a:latin typeface="Saira Condensed"/>
                <a:ea typeface="Saira Condensed"/>
                <a:cs typeface="Saira Condensed"/>
                <a:sym typeface="Saira Condensed"/>
              </a:rPr>
              <a:t>80</a:t>
            </a:r>
            <a:endParaRPr sz="1400" b="0" i="0" u="none" strike="noStrike" cap="none">
              <a:solidFill>
                <a:srgbClr val="000000"/>
              </a:solidFill>
              <a:latin typeface="Arial"/>
              <a:ea typeface="Arial"/>
              <a:cs typeface="Arial"/>
              <a:sym typeface="Arial"/>
            </a:endParaRPr>
          </a:p>
          <a:p>
            <a:pPr marL="0" marR="0" lvl="0" indent="0" algn="l" rtl="0">
              <a:lnSpc>
                <a:spcPct val="81818"/>
              </a:lnSpc>
              <a:spcBef>
                <a:spcPts val="0"/>
              </a:spcBef>
              <a:spcAft>
                <a:spcPts val="0"/>
              </a:spcAft>
              <a:buClr>
                <a:srgbClr val="000000"/>
              </a:buClr>
              <a:buSzPts val="2200"/>
              <a:buFont typeface="Arial"/>
              <a:buNone/>
            </a:pPr>
            <a:r>
              <a:rPr lang="en-US" sz="2200" b="1">
                <a:solidFill>
                  <a:srgbClr val="A32538"/>
                </a:solidFill>
                <a:latin typeface="Saira Condensed"/>
                <a:ea typeface="Saira Condensed"/>
                <a:cs typeface="Saira Condensed"/>
                <a:sym typeface="Saira Condensed"/>
              </a:rPr>
              <a:t>Best Graduate Computer</a:t>
            </a:r>
            <a:r>
              <a:rPr lang="en-US" sz="2200" b="1" i="0" u="none" strike="noStrike" cap="none">
                <a:solidFill>
                  <a:srgbClr val="A32538"/>
                </a:solidFill>
                <a:latin typeface="Saira Condensed"/>
                <a:ea typeface="Saira Condensed"/>
                <a:cs typeface="Saira Condensed"/>
                <a:sym typeface="Saira Condensed"/>
              </a:rPr>
              <a:t> Science </a:t>
            </a:r>
            <a:r>
              <a:rPr lang="en-US" sz="2200" b="1">
                <a:solidFill>
                  <a:srgbClr val="A32538"/>
                </a:solidFill>
                <a:latin typeface="Saira Condensed"/>
                <a:ea typeface="Saira Condensed"/>
                <a:cs typeface="Saira Condensed"/>
                <a:sym typeface="Saira Condensed"/>
              </a:rPr>
              <a:t>Schools</a:t>
            </a:r>
            <a:br>
              <a:rPr lang="en-US" sz="1600" b="1" i="0" u="none" strike="noStrike" cap="none">
                <a:solidFill>
                  <a:srgbClr val="000000"/>
                </a:solidFill>
                <a:latin typeface="Saira Condensed"/>
                <a:ea typeface="Saira Condensed"/>
                <a:cs typeface="Saira Condensed"/>
                <a:sym typeface="Saira Condensed"/>
              </a:rPr>
            </a:br>
            <a:r>
              <a:rPr lang="en-US" sz="1200" b="0" i="1" u="none" strike="noStrike" cap="none">
                <a:solidFill>
                  <a:srgbClr val="000000"/>
                </a:solidFill>
                <a:latin typeface="IBM Plex Sans"/>
                <a:ea typeface="IBM Plex Sans"/>
                <a:cs typeface="IBM Plex Sans"/>
                <a:sym typeface="IBM Plex Sans"/>
              </a:rPr>
              <a:t>U.S. News &amp; World Report, 202</a:t>
            </a:r>
            <a:r>
              <a:rPr lang="en-US" sz="1200" i="1">
                <a:latin typeface="IBM Plex Sans"/>
                <a:ea typeface="IBM Plex Sans"/>
                <a:cs typeface="IBM Plex Sans"/>
                <a:sym typeface="IBM Plex Sans"/>
              </a:rPr>
              <a:t>5-26</a:t>
            </a:r>
            <a:endParaRPr sz="1400" b="0" i="0" u="none" strike="noStrike" cap="none">
              <a:solidFill>
                <a:srgbClr val="000000"/>
              </a:solidFill>
              <a:latin typeface="Arial"/>
              <a:ea typeface="Arial"/>
              <a:cs typeface="Arial"/>
              <a:sym typeface="Arial"/>
            </a:endParaRPr>
          </a:p>
        </p:txBody>
      </p:sp>
      <p:sp>
        <p:nvSpPr>
          <p:cNvPr id="508" name="Google Shape;508;p27"/>
          <p:cNvSpPr txBox="1"/>
          <p:nvPr/>
        </p:nvSpPr>
        <p:spPr>
          <a:xfrm>
            <a:off x="6391014" y="4761772"/>
            <a:ext cx="2510700" cy="12276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a:t>
            </a:r>
            <a:r>
              <a:rPr lang="en-US" sz="4800" b="1">
                <a:solidFill>
                  <a:schemeClr val="dk2"/>
                </a:solidFill>
                <a:latin typeface="Saira Condensed"/>
                <a:ea typeface="Saira Condensed"/>
                <a:cs typeface="Saira Condensed"/>
                <a:sym typeface="Saira Condensed"/>
              </a:rPr>
              <a:t>77</a:t>
            </a:r>
            <a:endParaRPr sz="1400" b="0" i="0" u="none" strike="noStrike" cap="none">
              <a:solidFill>
                <a:srgbClr val="000000"/>
              </a:solidFill>
              <a:latin typeface="Arial"/>
              <a:ea typeface="Arial"/>
              <a:cs typeface="Arial"/>
              <a:sym typeface="Arial"/>
            </a:endParaRPr>
          </a:p>
          <a:p>
            <a:pPr marL="0" marR="0" lvl="0" indent="0" algn="l" rtl="0">
              <a:lnSpc>
                <a:spcPct val="82000"/>
              </a:lnSpc>
              <a:spcBef>
                <a:spcPts val="0"/>
              </a:spcBef>
              <a:spcAft>
                <a:spcPts val="0"/>
              </a:spcAft>
              <a:buClr>
                <a:srgbClr val="000000"/>
              </a:buClr>
              <a:buSzPts val="2200"/>
              <a:buFont typeface="Arial"/>
              <a:buNone/>
            </a:pPr>
            <a:r>
              <a:rPr lang="en-US" sz="2200" b="1">
                <a:solidFill>
                  <a:srgbClr val="A32538"/>
                </a:solidFill>
                <a:latin typeface="Saira Condensed"/>
                <a:ea typeface="Saira Condensed"/>
                <a:cs typeface="Saira Condensed"/>
                <a:sym typeface="Saira Condensed"/>
              </a:rPr>
              <a:t>Materials</a:t>
            </a:r>
            <a:r>
              <a:rPr lang="en-US" sz="2200" b="1" i="0" u="none" strike="noStrike" cap="none">
                <a:solidFill>
                  <a:srgbClr val="A32538"/>
                </a:solidFill>
                <a:latin typeface="Saira Condensed"/>
                <a:ea typeface="Saira Condensed"/>
                <a:cs typeface="Saira Condensed"/>
                <a:sym typeface="Saira Condensed"/>
              </a:rPr>
              <a:t> Science Graduate Programs</a:t>
            </a:r>
            <a:br>
              <a:rPr lang="en-US" sz="3200" b="1" i="0" u="none" strike="noStrike" cap="none">
                <a:solidFill>
                  <a:srgbClr val="000000"/>
                </a:solidFill>
                <a:latin typeface="Arial"/>
                <a:ea typeface="Arial"/>
                <a:cs typeface="Arial"/>
                <a:sym typeface="Arial"/>
              </a:rPr>
            </a:br>
            <a:r>
              <a:rPr lang="en-US" sz="1200" b="0" i="1" u="none" strike="noStrike" cap="none">
                <a:solidFill>
                  <a:srgbClr val="000000"/>
                </a:solidFill>
                <a:latin typeface="IBM Plex Sans"/>
                <a:ea typeface="IBM Plex Sans"/>
                <a:cs typeface="IBM Plex Sans"/>
                <a:sym typeface="IBM Plex Sans"/>
              </a:rPr>
              <a:t>U.S. News &amp; World Report, 202</a:t>
            </a:r>
            <a:r>
              <a:rPr lang="en-US" sz="1200" i="1">
                <a:latin typeface="IBM Plex Sans"/>
                <a:ea typeface="IBM Plex Sans"/>
                <a:cs typeface="IBM Plex Sans"/>
                <a:sym typeface="IBM Plex Sans"/>
              </a:rPr>
              <a:t>5-26</a:t>
            </a:r>
            <a:endParaRPr sz="1200" b="0" i="1" u="none" strike="noStrike" cap="none">
              <a:solidFill>
                <a:srgbClr val="000000"/>
              </a:solidFill>
              <a:latin typeface="IBM Plex Sans"/>
              <a:ea typeface="IBM Plex Sans"/>
              <a:cs typeface="IBM Plex Sans"/>
              <a:sym typeface="IBM Plex Sans"/>
            </a:endParaRPr>
          </a:p>
        </p:txBody>
      </p:sp>
      <p:sp>
        <p:nvSpPr>
          <p:cNvPr id="509" name="Google Shape;509;p27"/>
          <p:cNvSpPr txBox="1"/>
          <p:nvPr/>
        </p:nvSpPr>
        <p:spPr>
          <a:xfrm>
            <a:off x="3615350" y="4791700"/>
            <a:ext cx="2674500" cy="11082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a:t>
            </a:r>
            <a:r>
              <a:rPr lang="en-US" sz="4800" b="1">
                <a:solidFill>
                  <a:schemeClr val="dk2"/>
                </a:solidFill>
                <a:latin typeface="Saira Condensed"/>
                <a:ea typeface="Saira Condensed"/>
                <a:cs typeface="Saira Condensed"/>
                <a:sym typeface="Saira Condensed"/>
              </a:rPr>
              <a:t>78</a:t>
            </a:r>
            <a:endParaRPr sz="1400" b="0" i="0" u="none" strike="noStrike" cap="none">
              <a:solidFill>
                <a:srgbClr val="000000"/>
              </a:solidFill>
              <a:latin typeface="Arial"/>
              <a:ea typeface="Arial"/>
              <a:cs typeface="Arial"/>
              <a:sym typeface="Arial"/>
            </a:endParaRPr>
          </a:p>
          <a:p>
            <a:pPr marL="0" marR="0" lvl="0" indent="0" algn="l" rtl="0">
              <a:lnSpc>
                <a:spcPct val="81818"/>
              </a:lnSpc>
              <a:spcBef>
                <a:spcPts val="0"/>
              </a:spcBef>
              <a:spcAft>
                <a:spcPts val="0"/>
              </a:spcAft>
              <a:buClr>
                <a:srgbClr val="000000"/>
              </a:buClr>
              <a:buSzPts val="2200"/>
              <a:buFont typeface="Arial"/>
              <a:buNone/>
            </a:pPr>
            <a:r>
              <a:rPr lang="en-US" sz="2200" b="1">
                <a:solidFill>
                  <a:srgbClr val="A32538"/>
                </a:solidFill>
                <a:latin typeface="Saira Condensed"/>
                <a:ea typeface="Saira Condensed"/>
                <a:cs typeface="Saira Condensed"/>
                <a:sym typeface="Saira Condensed"/>
              </a:rPr>
              <a:t>Biomedical</a:t>
            </a:r>
            <a:r>
              <a:rPr lang="en-US" sz="2200" b="1" i="0" u="none" strike="noStrike" cap="none">
                <a:solidFill>
                  <a:srgbClr val="A32538"/>
                </a:solidFill>
                <a:latin typeface="Saira Condensed"/>
                <a:ea typeface="Saira Condensed"/>
                <a:cs typeface="Saira Condensed"/>
                <a:sym typeface="Saira Condensed"/>
              </a:rPr>
              <a:t> Engineering Graduate Programs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1" u="none" strike="noStrike" cap="none">
                <a:solidFill>
                  <a:srgbClr val="000000"/>
                </a:solidFill>
                <a:latin typeface="IBM Plex Sans"/>
                <a:ea typeface="IBM Plex Sans"/>
                <a:cs typeface="IBM Plex Sans"/>
                <a:sym typeface="IBM Plex Sans"/>
              </a:rPr>
              <a:t>U.S. News &amp; World Report, 202</a:t>
            </a:r>
            <a:r>
              <a:rPr lang="en-US" sz="1200" i="1">
                <a:latin typeface="IBM Plex Sans"/>
                <a:ea typeface="IBM Plex Sans"/>
                <a:cs typeface="IBM Plex Sans"/>
                <a:sym typeface="IBM Plex Sans"/>
              </a:rPr>
              <a:t>5-26</a:t>
            </a:r>
            <a:endParaRPr sz="1200" b="0" i="0" u="none" strike="noStrike" cap="none">
              <a:solidFill>
                <a:srgbClr val="000000"/>
              </a:solidFill>
              <a:latin typeface="Arial"/>
              <a:ea typeface="Arial"/>
              <a:cs typeface="Arial"/>
              <a:sym typeface="Arial"/>
            </a:endParaRPr>
          </a:p>
        </p:txBody>
      </p:sp>
      <p:sp>
        <p:nvSpPr>
          <p:cNvPr id="510" name="Google Shape;510;p27"/>
          <p:cNvSpPr txBox="1"/>
          <p:nvPr/>
        </p:nvSpPr>
        <p:spPr>
          <a:xfrm>
            <a:off x="9121194" y="3151972"/>
            <a:ext cx="2510700" cy="12276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a:t>
            </a:r>
            <a:r>
              <a:rPr lang="en-US" sz="4800" b="1">
                <a:solidFill>
                  <a:schemeClr val="dk2"/>
                </a:solidFill>
                <a:latin typeface="Saira Condensed"/>
                <a:ea typeface="Saira Condensed"/>
                <a:cs typeface="Saira Condensed"/>
                <a:sym typeface="Saira Condensed"/>
              </a:rPr>
              <a:t>44</a:t>
            </a:r>
            <a:endParaRPr sz="1400" b="0" i="0" u="none" strike="noStrike" cap="none">
              <a:solidFill>
                <a:srgbClr val="000000"/>
              </a:solidFill>
              <a:latin typeface="Arial"/>
              <a:ea typeface="Arial"/>
              <a:cs typeface="Arial"/>
              <a:sym typeface="Arial"/>
            </a:endParaRPr>
          </a:p>
          <a:p>
            <a:pPr marL="0" marR="0" lvl="0" indent="0" algn="l" rtl="0">
              <a:lnSpc>
                <a:spcPct val="82000"/>
              </a:lnSpc>
              <a:spcBef>
                <a:spcPts val="0"/>
              </a:spcBef>
              <a:spcAft>
                <a:spcPts val="0"/>
              </a:spcAft>
              <a:buClr>
                <a:srgbClr val="000000"/>
              </a:buClr>
              <a:buSzPts val="2200"/>
              <a:buFont typeface="Arial"/>
              <a:buNone/>
            </a:pPr>
            <a:r>
              <a:rPr lang="en-US" sz="2200" b="1">
                <a:solidFill>
                  <a:srgbClr val="A32538"/>
                </a:solidFill>
                <a:latin typeface="Saira Condensed"/>
                <a:ea typeface="Saira Condensed"/>
                <a:cs typeface="Saira Condensed"/>
                <a:sym typeface="Saira Condensed"/>
              </a:rPr>
              <a:t>Systems</a:t>
            </a:r>
            <a:r>
              <a:rPr lang="en-US" sz="2200" b="1" i="0" u="none" strike="noStrike" cap="none">
                <a:solidFill>
                  <a:srgbClr val="A32538"/>
                </a:solidFill>
                <a:latin typeface="Saira Condensed"/>
                <a:ea typeface="Saira Condensed"/>
                <a:cs typeface="Saira Condensed"/>
                <a:sym typeface="Saira Condensed"/>
              </a:rPr>
              <a:t> Engineering Graduate Programs</a:t>
            </a:r>
            <a:br>
              <a:rPr lang="en-US" sz="3200" b="1" i="0" u="none" strike="noStrike" cap="none">
                <a:solidFill>
                  <a:srgbClr val="000000"/>
                </a:solidFill>
                <a:latin typeface="Arial"/>
                <a:ea typeface="Arial"/>
                <a:cs typeface="Arial"/>
                <a:sym typeface="Arial"/>
              </a:rPr>
            </a:br>
            <a:r>
              <a:rPr lang="en-US" sz="1200" b="0" i="1" u="none" strike="noStrike" cap="none">
                <a:solidFill>
                  <a:srgbClr val="000000"/>
                </a:solidFill>
                <a:latin typeface="IBM Plex Sans"/>
                <a:ea typeface="IBM Plex Sans"/>
                <a:cs typeface="IBM Plex Sans"/>
                <a:sym typeface="IBM Plex Sans"/>
              </a:rPr>
              <a:t>U.S. News &amp; World Report, 202</a:t>
            </a:r>
            <a:r>
              <a:rPr lang="en-US" sz="1200" i="1">
                <a:latin typeface="IBM Plex Sans"/>
                <a:ea typeface="IBM Plex Sans"/>
                <a:cs typeface="IBM Plex Sans"/>
                <a:sym typeface="IBM Plex Sans"/>
              </a:rPr>
              <a:t>5-26</a:t>
            </a:r>
            <a:endParaRPr sz="1200" b="0" i="1" u="none" strike="noStrike" cap="none">
              <a:solidFill>
                <a:srgbClr val="000000"/>
              </a:solidFill>
              <a:latin typeface="IBM Plex Sans"/>
              <a:ea typeface="IBM Plex Sans"/>
              <a:cs typeface="IBM Plex Sans"/>
              <a:sym typeface="IBM Plex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p23"/>
          <p:cNvSpPr txBox="1">
            <a:spLocks noGrp="1"/>
          </p:cNvSpPr>
          <p:nvPr>
            <p:ph type="title"/>
          </p:nvPr>
        </p:nvSpPr>
        <p:spPr>
          <a:xfrm>
            <a:off x="726832" y="213313"/>
            <a:ext cx="100266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31 Master’s Programs</a:t>
            </a:r>
            <a:endParaRPr/>
          </a:p>
        </p:txBody>
      </p:sp>
      <p:sp>
        <p:nvSpPr>
          <p:cNvPr id="516" name="Google Shape;516;p23"/>
          <p:cNvSpPr txBox="1"/>
          <p:nvPr/>
        </p:nvSpPr>
        <p:spPr>
          <a:xfrm>
            <a:off x="726832" y="1135899"/>
            <a:ext cx="5303400" cy="4902600"/>
          </a:xfrm>
          <a:prstGeom prst="rect">
            <a:avLst/>
          </a:prstGeom>
          <a:noFill/>
          <a:ln>
            <a:noFill/>
          </a:ln>
        </p:spPr>
        <p:txBody>
          <a:bodyPr spcFirstLastPara="1" wrap="square" lIns="0" tIns="0" rIns="0" bIns="0" anchor="t" anchorCtr="0">
            <a:spAutoFit/>
          </a:bodyPr>
          <a:lstStyle/>
          <a:p>
            <a:pPr marL="298450" lvl="0" indent="-260350" algn="l" rtl="0">
              <a:spcBef>
                <a:spcPts val="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Actuarial Mathematics &amp; Quantitative Risk</a:t>
            </a:r>
            <a:endParaRPr sz="1600">
              <a:solidFill>
                <a:srgbClr val="A32537"/>
              </a:solidFill>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Applied Artificial Intelligence</a:t>
            </a:r>
            <a:endParaRPr sz="1600">
              <a:solidFill>
                <a:srgbClr val="A32537"/>
              </a:solidFill>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Applied Mathematics</a:t>
            </a:r>
            <a:endParaRPr sz="1600">
              <a:solidFill>
                <a:srgbClr val="A32537"/>
              </a:solidFill>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Biomedical Engineering</a:t>
            </a:r>
            <a:endParaRPr sz="1600">
              <a:solidFill>
                <a:srgbClr val="A32537"/>
              </a:solidFill>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Chemical Biology</a:t>
            </a:r>
            <a:endParaRPr sz="1600">
              <a:solidFill>
                <a:srgbClr val="A32537"/>
              </a:solidFill>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Chemical Engineering</a:t>
            </a:r>
            <a:endParaRPr sz="1600">
              <a:solidFill>
                <a:srgbClr val="A32537"/>
              </a:solidFill>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Chemistry</a:t>
            </a:r>
            <a:endParaRPr sz="1600">
              <a:solidFill>
                <a:srgbClr val="A32537"/>
              </a:solidFill>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Civil Engineering</a:t>
            </a:r>
            <a:endParaRPr sz="1600">
              <a:solidFill>
                <a:srgbClr val="A32537"/>
              </a:solidFill>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Computer Engineering</a:t>
            </a:r>
            <a:endParaRPr sz="1600">
              <a:solidFill>
                <a:srgbClr val="A32537"/>
              </a:solidFill>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Computer Science</a:t>
            </a:r>
            <a:endParaRPr sz="1600">
              <a:solidFill>
                <a:srgbClr val="A32537"/>
              </a:solidFill>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Construction Engineering &amp; Management</a:t>
            </a:r>
            <a:endParaRPr sz="1600">
              <a:solidFill>
                <a:srgbClr val="A32537"/>
              </a:solidFill>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Cybersecurity</a:t>
            </a:r>
            <a:endParaRPr sz="1600">
              <a:solidFill>
                <a:srgbClr val="A32537"/>
              </a:solidFill>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Data Science</a:t>
            </a:r>
            <a:endParaRPr sz="1600">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Electrical Engineering</a:t>
            </a:r>
            <a:endParaRPr sz="1600">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solidFill>
                  <a:srgbClr val="000000"/>
                </a:solidFill>
                <a:latin typeface="IBM Plex Sans Light"/>
                <a:ea typeface="IBM Plex Sans Light"/>
                <a:cs typeface="IBM Plex Sans Light"/>
                <a:sym typeface="IBM Plex Sans Light"/>
              </a:rPr>
              <a:t>Engineering Management</a:t>
            </a:r>
            <a:endParaRPr sz="1600">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solidFill>
                  <a:srgbClr val="000000"/>
                </a:solidFill>
                <a:latin typeface="IBM Plex Sans Light"/>
                <a:ea typeface="IBM Plex Sans Light"/>
                <a:cs typeface="IBM Plex Sans Light"/>
                <a:sym typeface="IBM Plex Sans Light"/>
              </a:rPr>
              <a:t>Environmental Engineering</a:t>
            </a:r>
            <a:endParaRPr sz="1600">
              <a:latin typeface="IBM Plex Sans Light"/>
              <a:ea typeface="IBM Plex Sans Light"/>
              <a:cs typeface="IBM Plex Sans Light"/>
              <a:sym typeface="IBM Plex Sans Light"/>
            </a:endParaRPr>
          </a:p>
        </p:txBody>
      </p:sp>
      <p:sp>
        <p:nvSpPr>
          <p:cNvPr id="517" name="Google Shape;517;p23"/>
          <p:cNvSpPr txBox="1"/>
          <p:nvPr/>
        </p:nvSpPr>
        <p:spPr>
          <a:xfrm>
            <a:off x="6736080" y="1135899"/>
            <a:ext cx="5303400" cy="4592100"/>
          </a:xfrm>
          <a:prstGeom prst="rect">
            <a:avLst/>
          </a:prstGeom>
          <a:noFill/>
          <a:ln>
            <a:noFill/>
          </a:ln>
        </p:spPr>
        <p:txBody>
          <a:bodyPr spcFirstLastPara="1" wrap="square" lIns="0" tIns="0" rIns="0" bIns="0" anchor="t" anchorCtr="0">
            <a:spAutoFit/>
          </a:bodyPr>
          <a:lstStyle/>
          <a:p>
            <a:pPr marL="298450" lvl="0" indent="-260350" algn="l" rtl="0">
              <a:spcBef>
                <a:spcPts val="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Interdisciplinary</a:t>
            </a:r>
            <a:endParaRPr sz="1600">
              <a:solidFill>
                <a:srgbClr val="A32537"/>
              </a:solidFill>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Machine Learning</a:t>
            </a:r>
            <a:endParaRPr sz="1600">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Materials Science &amp; Engineering</a:t>
            </a:r>
            <a:endParaRPr sz="1600">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Mathematics</a:t>
            </a:r>
            <a:endParaRPr sz="1600">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Mechanical Engineering</a:t>
            </a:r>
            <a:endParaRPr sz="1600">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Ocean Engineering</a:t>
            </a:r>
            <a:endParaRPr sz="1600">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Pharmaceutical Manufacturing</a:t>
            </a:r>
            <a:endParaRPr sz="1600">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Physics</a:t>
            </a:r>
            <a:endParaRPr sz="1600">
              <a:solidFill>
                <a:srgbClr val="A32537"/>
              </a:solidFill>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Quantum Engineering</a:t>
            </a:r>
            <a:endParaRPr sz="1600">
              <a:solidFill>
                <a:srgbClr val="A32537"/>
              </a:solidFill>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Robotics</a:t>
            </a:r>
            <a:endParaRPr sz="1600">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Software Engineering</a:t>
            </a:r>
            <a:endParaRPr sz="1600">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Space Systems Engineering</a:t>
            </a:r>
            <a:endParaRPr sz="1600">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Sustainability Management</a:t>
            </a:r>
            <a:endParaRPr sz="1600">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Systems Analytics</a:t>
            </a:r>
            <a:endParaRPr sz="1600">
              <a:latin typeface="IBM Plex Sans Light"/>
              <a:ea typeface="IBM Plex Sans Light"/>
              <a:cs typeface="IBM Plex Sans Light"/>
              <a:sym typeface="IBM Plex Sans Light"/>
            </a:endParaRPr>
          </a:p>
          <a:p>
            <a:pPr marL="298450" lvl="0" indent="-260350" algn="l" rtl="0">
              <a:spcBef>
                <a:spcPts val="500"/>
              </a:spcBef>
              <a:spcAft>
                <a:spcPts val="0"/>
              </a:spcAft>
              <a:buClr>
                <a:srgbClr val="E7842E"/>
              </a:buClr>
              <a:buSzPts val="1600"/>
              <a:buFont typeface="Noto Sans Symbols"/>
              <a:buChar char="▪"/>
            </a:pPr>
            <a:r>
              <a:rPr lang="en-US" sz="1600">
                <a:latin typeface="IBM Plex Sans Light"/>
                <a:ea typeface="IBM Plex Sans Light"/>
                <a:cs typeface="IBM Plex Sans Light"/>
                <a:sym typeface="IBM Plex Sans Light"/>
              </a:rPr>
              <a:t>Systems Engineering</a:t>
            </a:r>
            <a:endParaRPr sz="1600">
              <a:latin typeface="IBM Plex Sans Light"/>
              <a:ea typeface="IBM Plex Sans Light"/>
              <a:cs typeface="IBM Plex Sans Light"/>
              <a:sym typeface="IBM Plex Sans Light"/>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Google Shape;522;p25"/>
          <p:cNvSpPr txBox="1">
            <a:spLocks noGrp="1"/>
          </p:cNvSpPr>
          <p:nvPr>
            <p:ph type="title"/>
          </p:nvPr>
        </p:nvSpPr>
        <p:spPr>
          <a:xfrm>
            <a:off x="725099" y="283971"/>
            <a:ext cx="100266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19 Ph.D. Programs</a:t>
            </a:r>
            <a:endParaRPr/>
          </a:p>
        </p:txBody>
      </p:sp>
      <p:sp>
        <p:nvSpPr>
          <p:cNvPr id="523" name="Google Shape;523;p25"/>
          <p:cNvSpPr txBox="1"/>
          <p:nvPr/>
        </p:nvSpPr>
        <p:spPr>
          <a:xfrm>
            <a:off x="725098" y="1559313"/>
            <a:ext cx="5303400" cy="4425300"/>
          </a:xfrm>
          <a:prstGeom prst="rect">
            <a:avLst/>
          </a:prstGeom>
          <a:noFill/>
          <a:ln>
            <a:noFill/>
          </a:ln>
        </p:spPr>
        <p:txBody>
          <a:bodyPr spcFirstLastPara="1" wrap="square" lIns="0" tIns="0" rIns="0" bIns="0" anchor="t" anchorCtr="0">
            <a:spAutoFit/>
          </a:bodyPr>
          <a:lstStyle/>
          <a:p>
            <a:pPr marL="298450" lvl="0" indent="-285750" algn="l" rtl="0">
              <a:spcBef>
                <a:spcPts val="0"/>
              </a:spcBef>
              <a:spcAft>
                <a:spcPts val="0"/>
              </a:spcAft>
              <a:buClr>
                <a:srgbClr val="E7842E"/>
              </a:buClr>
              <a:buSzPts val="2500"/>
              <a:buFont typeface="Noto Sans Symbols"/>
              <a:buChar char="▪"/>
            </a:pPr>
            <a:r>
              <a:rPr lang="en-US" sz="2500">
                <a:latin typeface="IBM Plex Sans Light"/>
                <a:ea typeface="IBM Plex Sans Light"/>
                <a:cs typeface="IBM Plex Sans Light"/>
                <a:sym typeface="IBM Plex Sans Light"/>
              </a:rPr>
              <a:t>Biomedical Engineering</a:t>
            </a:r>
            <a:endParaRPr sz="2500">
              <a:latin typeface="IBM Plex Sans Light"/>
              <a:ea typeface="IBM Plex Sans Light"/>
              <a:cs typeface="IBM Plex Sans Light"/>
              <a:sym typeface="IBM Plex Sans Light"/>
            </a:endParaRPr>
          </a:p>
          <a:p>
            <a:pPr marL="298450" lvl="0" indent="-285750" algn="l" rtl="0">
              <a:spcBef>
                <a:spcPts val="500"/>
              </a:spcBef>
              <a:spcAft>
                <a:spcPts val="0"/>
              </a:spcAft>
              <a:buClr>
                <a:srgbClr val="E7842E"/>
              </a:buClr>
              <a:buSzPts val="2500"/>
              <a:buFont typeface="Noto Sans Symbols"/>
              <a:buChar char="▪"/>
            </a:pPr>
            <a:r>
              <a:rPr lang="en-US" sz="2500">
                <a:latin typeface="IBM Plex Sans Light"/>
                <a:ea typeface="IBM Plex Sans Light"/>
                <a:cs typeface="IBM Plex Sans Light"/>
                <a:sym typeface="IBM Plex Sans Light"/>
              </a:rPr>
              <a:t>Chemical Biology</a:t>
            </a:r>
            <a:endParaRPr sz="2500">
              <a:latin typeface="IBM Plex Sans Light"/>
              <a:ea typeface="IBM Plex Sans Light"/>
              <a:cs typeface="IBM Plex Sans Light"/>
              <a:sym typeface="IBM Plex Sans Light"/>
            </a:endParaRPr>
          </a:p>
          <a:p>
            <a:pPr marL="298450" lvl="0" indent="-285750" algn="l" rtl="0">
              <a:spcBef>
                <a:spcPts val="500"/>
              </a:spcBef>
              <a:spcAft>
                <a:spcPts val="0"/>
              </a:spcAft>
              <a:buClr>
                <a:srgbClr val="E7842E"/>
              </a:buClr>
              <a:buSzPts val="2500"/>
              <a:buFont typeface="Noto Sans Symbols"/>
              <a:buChar char="▪"/>
            </a:pPr>
            <a:r>
              <a:rPr lang="en-US" sz="2500">
                <a:latin typeface="IBM Plex Sans Light"/>
                <a:ea typeface="IBM Plex Sans Light"/>
                <a:cs typeface="IBM Plex Sans Light"/>
                <a:sym typeface="IBM Plex Sans Light"/>
              </a:rPr>
              <a:t>Chemical Engineering</a:t>
            </a:r>
            <a:endParaRPr sz="2500">
              <a:latin typeface="IBM Plex Sans Light"/>
              <a:ea typeface="IBM Plex Sans Light"/>
              <a:cs typeface="IBM Plex Sans Light"/>
              <a:sym typeface="IBM Plex Sans Light"/>
            </a:endParaRPr>
          </a:p>
          <a:p>
            <a:pPr marL="298450" lvl="0" indent="-285750" algn="l" rtl="0">
              <a:spcBef>
                <a:spcPts val="500"/>
              </a:spcBef>
              <a:spcAft>
                <a:spcPts val="0"/>
              </a:spcAft>
              <a:buClr>
                <a:srgbClr val="E7842E"/>
              </a:buClr>
              <a:buSzPts val="2500"/>
              <a:buFont typeface="Noto Sans Symbols"/>
              <a:buChar char="▪"/>
            </a:pPr>
            <a:r>
              <a:rPr lang="en-US" sz="2500">
                <a:latin typeface="IBM Plex Sans Light"/>
                <a:ea typeface="IBM Plex Sans Light"/>
                <a:cs typeface="IBM Plex Sans Light"/>
                <a:sym typeface="IBM Plex Sans Light"/>
              </a:rPr>
              <a:t>Chemistry</a:t>
            </a:r>
            <a:endParaRPr sz="2500">
              <a:latin typeface="IBM Plex Sans Light"/>
              <a:ea typeface="IBM Plex Sans Light"/>
              <a:cs typeface="IBM Plex Sans Light"/>
              <a:sym typeface="IBM Plex Sans Light"/>
            </a:endParaRPr>
          </a:p>
          <a:p>
            <a:pPr marL="298450" lvl="0" indent="-285750" algn="l" rtl="0">
              <a:spcBef>
                <a:spcPts val="500"/>
              </a:spcBef>
              <a:spcAft>
                <a:spcPts val="0"/>
              </a:spcAft>
              <a:buClr>
                <a:srgbClr val="E7842E"/>
              </a:buClr>
              <a:buSzPts val="2500"/>
              <a:buFont typeface="Noto Sans Symbols"/>
              <a:buChar char="▪"/>
            </a:pPr>
            <a:r>
              <a:rPr lang="en-US" sz="2500">
                <a:latin typeface="IBM Plex Sans Light"/>
                <a:ea typeface="IBM Plex Sans Light"/>
                <a:cs typeface="IBM Plex Sans Light"/>
                <a:sym typeface="IBM Plex Sans Light"/>
              </a:rPr>
              <a:t>Civil Engineering</a:t>
            </a:r>
            <a:endParaRPr sz="2500">
              <a:latin typeface="IBM Plex Sans Light"/>
              <a:ea typeface="IBM Plex Sans Light"/>
              <a:cs typeface="IBM Plex Sans Light"/>
              <a:sym typeface="IBM Plex Sans Light"/>
            </a:endParaRPr>
          </a:p>
          <a:p>
            <a:pPr marL="298450" lvl="0" indent="-285750" algn="l" rtl="0">
              <a:spcBef>
                <a:spcPts val="500"/>
              </a:spcBef>
              <a:spcAft>
                <a:spcPts val="0"/>
              </a:spcAft>
              <a:buClr>
                <a:srgbClr val="E7842E"/>
              </a:buClr>
              <a:buSzPts val="2500"/>
              <a:buFont typeface="Noto Sans Symbols"/>
              <a:buChar char="▪"/>
            </a:pPr>
            <a:r>
              <a:rPr lang="en-US" sz="2500">
                <a:latin typeface="IBM Plex Sans Light"/>
                <a:ea typeface="IBM Plex Sans Light"/>
                <a:cs typeface="IBM Plex Sans Light"/>
                <a:sym typeface="IBM Plex Sans Light"/>
              </a:rPr>
              <a:t>Computer Engineering</a:t>
            </a:r>
            <a:endParaRPr sz="2500">
              <a:latin typeface="IBM Plex Sans Light"/>
              <a:ea typeface="IBM Plex Sans Light"/>
              <a:cs typeface="IBM Plex Sans Light"/>
              <a:sym typeface="IBM Plex Sans Light"/>
            </a:endParaRPr>
          </a:p>
          <a:p>
            <a:pPr marL="298450" lvl="0" indent="-285750" algn="l" rtl="0">
              <a:spcBef>
                <a:spcPts val="500"/>
              </a:spcBef>
              <a:spcAft>
                <a:spcPts val="0"/>
              </a:spcAft>
              <a:buClr>
                <a:srgbClr val="E7842E"/>
              </a:buClr>
              <a:buSzPts val="2500"/>
              <a:buFont typeface="Noto Sans Symbols"/>
              <a:buChar char="▪"/>
            </a:pPr>
            <a:r>
              <a:rPr lang="en-US" sz="2500">
                <a:latin typeface="IBM Plex Sans Light"/>
                <a:ea typeface="IBM Plex Sans Light"/>
                <a:cs typeface="IBM Plex Sans Light"/>
                <a:sym typeface="IBM Plex Sans Light"/>
              </a:rPr>
              <a:t>Computer Science</a:t>
            </a:r>
            <a:endParaRPr sz="2500">
              <a:latin typeface="IBM Plex Sans Light"/>
              <a:ea typeface="IBM Plex Sans Light"/>
              <a:cs typeface="IBM Plex Sans Light"/>
              <a:sym typeface="IBM Plex Sans Light"/>
            </a:endParaRPr>
          </a:p>
          <a:p>
            <a:pPr marL="298450" lvl="0" indent="-285750" algn="l" rtl="0">
              <a:spcBef>
                <a:spcPts val="500"/>
              </a:spcBef>
              <a:spcAft>
                <a:spcPts val="0"/>
              </a:spcAft>
              <a:buClr>
                <a:srgbClr val="E7842E"/>
              </a:buClr>
              <a:buSzPts val="2500"/>
              <a:buFont typeface="Noto Sans Symbols"/>
              <a:buChar char="▪"/>
            </a:pPr>
            <a:r>
              <a:rPr lang="en-US" sz="2500">
                <a:latin typeface="IBM Plex Sans Light"/>
                <a:ea typeface="IBM Plex Sans Light"/>
                <a:cs typeface="IBM Plex Sans Light"/>
                <a:sym typeface="IBM Plex Sans Light"/>
              </a:rPr>
              <a:t>Data Science</a:t>
            </a:r>
            <a:endParaRPr sz="2500">
              <a:latin typeface="IBM Plex Sans Light"/>
              <a:ea typeface="IBM Plex Sans Light"/>
              <a:cs typeface="IBM Plex Sans Light"/>
              <a:sym typeface="IBM Plex Sans Light"/>
            </a:endParaRPr>
          </a:p>
          <a:p>
            <a:pPr marL="298450" lvl="0" indent="-285750" algn="l" rtl="0">
              <a:spcBef>
                <a:spcPts val="500"/>
              </a:spcBef>
              <a:spcAft>
                <a:spcPts val="0"/>
              </a:spcAft>
              <a:buClr>
                <a:srgbClr val="E7842E"/>
              </a:buClr>
              <a:buSzPts val="2500"/>
              <a:buFont typeface="Noto Sans Symbols"/>
              <a:buChar char="▪"/>
            </a:pPr>
            <a:r>
              <a:rPr lang="en-US" sz="2500">
                <a:latin typeface="IBM Plex Sans Light"/>
                <a:ea typeface="IBM Plex Sans Light"/>
                <a:cs typeface="IBM Plex Sans Light"/>
                <a:sym typeface="IBM Plex Sans Light"/>
              </a:rPr>
              <a:t>Electrical Engineering</a:t>
            </a:r>
            <a:endParaRPr sz="2500">
              <a:latin typeface="IBM Plex Sans Light"/>
              <a:ea typeface="IBM Plex Sans Light"/>
              <a:cs typeface="IBM Plex Sans Light"/>
              <a:sym typeface="IBM Plex Sans Light"/>
            </a:endParaRPr>
          </a:p>
          <a:p>
            <a:pPr marL="298450" lvl="0" indent="-285750" algn="l" rtl="0">
              <a:spcBef>
                <a:spcPts val="500"/>
              </a:spcBef>
              <a:spcAft>
                <a:spcPts val="0"/>
              </a:spcAft>
              <a:buClr>
                <a:srgbClr val="E7842E"/>
              </a:buClr>
              <a:buSzPts val="2500"/>
              <a:buFont typeface="Noto Sans Symbols"/>
              <a:buChar char="▪"/>
            </a:pPr>
            <a:r>
              <a:rPr lang="en-US" sz="2500">
                <a:latin typeface="IBM Plex Sans Light"/>
                <a:ea typeface="IBM Plex Sans Light"/>
                <a:cs typeface="IBM Plex Sans Light"/>
                <a:sym typeface="IBM Plex Sans Light"/>
              </a:rPr>
              <a:t>Engineering Management</a:t>
            </a:r>
            <a:endParaRPr sz="2500">
              <a:solidFill>
                <a:srgbClr val="000000"/>
              </a:solidFill>
              <a:latin typeface="IBM Plex Sans Light"/>
              <a:ea typeface="IBM Plex Sans Light"/>
              <a:cs typeface="IBM Plex Sans Light"/>
              <a:sym typeface="IBM Plex Sans Light"/>
            </a:endParaRPr>
          </a:p>
        </p:txBody>
      </p:sp>
      <p:sp>
        <p:nvSpPr>
          <p:cNvPr id="524" name="Google Shape;524;p25"/>
          <p:cNvSpPr txBox="1"/>
          <p:nvPr/>
        </p:nvSpPr>
        <p:spPr>
          <a:xfrm>
            <a:off x="6163384" y="1559313"/>
            <a:ext cx="5303400" cy="3976500"/>
          </a:xfrm>
          <a:prstGeom prst="rect">
            <a:avLst/>
          </a:prstGeom>
          <a:noFill/>
          <a:ln>
            <a:noFill/>
          </a:ln>
        </p:spPr>
        <p:txBody>
          <a:bodyPr spcFirstLastPara="1" wrap="square" lIns="0" tIns="0" rIns="0" bIns="0" anchor="t" anchorCtr="0">
            <a:spAutoFit/>
          </a:bodyPr>
          <a:lstStyle/>
          <a:p>
            <a:pPr marL="285750" lvl="0" indent="-273050" algn="l" rtl="0">
              <a:spcBef>
                <a:spcPts val="0"/>
              </a:spcBef>
              <a:spcAft>
                <a:spcPts val="0"/>
              </a:spcAft>
              <a:buClr>
                <a:srgbClr val="E7842E"/>
              </a:buClr>
              <a:buSzPts val="2500"/>
              <a:buFont typeface="Noto Sans Symbols"/>
              <a:buChar char="▪"/>
            </a:pPr>
            <a:r>
              <a:rPr lang="en-US" sz="2500">
                <a:latin typeface="IBM Plex Sans Light"/>
                <a:ea typeface="IBM Plex Sans Light"/>
                <a:cs typeface="IBM Plex Sans Light"/>
                <a:sym typeface="IBM Plex Sans Light"/>
              </a:rPr>
              <a:t>Environmental Engineering</a:t>
            </a:r>
            <a:endParaRPr sz="2500">
              <a:latin typeface="IBM Plex Sans Light"/>
              <a:ea typeface="IBM Plex Sans Light"/>
              <a:cs typeface="IBM Plex Sans Light"/>
              <a:sym typeface="IBM Plex Sans Light"/>
            </a:endParaRPr>
          </a:p>
          <a:p>
            <a:pPr marL="283464" lvl="0" indent="-283464" algn="l" rtl="0">
              <a:spcBef>
                <a:spcPts val="500"/>
              </a:spcBef>
              <a:spcAft>
                <a:spcPts val="0"/>
              </a:spcAft>
              <a:buClr>
                <a:srgbClr val="E7842E"/>
              </a:buClr>
              <a:buSzPts val="2500"/>
              <a:buFont typeface="Noto Sans Symbols"/>
              <a:buChar char="▪"/>
            </a:pPr>
            <a:r>
              <a:rPr lang="en-US" sz="2500">
                <a:latin typeface="IBM Plex Sans Light"/>
                <a:ea typeface="IBM Plex Sans Light"/>
                <a:cs typeface="IBM Plex Sans Light"/>
                <a:sym typeface="IBM Plex Sans Light"/>
              </a:rPr>
              <a:t>Interdisciplinary</a:t>
            </a:r>
            <a:endParaRPr sz="2500">
              <a:latin typeface="IBM Plex Sans Light"/>
              <a:ea typeface="IBM Plex Sans Light"/>
              <a:cs typeface="IBM Plex Sans Light"/>
              <a:sym typeface="IBM Plex Sans Light"/>
            </a:endParaRPr>
          </a:p>
          <a:p>
            <a:pPr marL="283464" lvl="0" indent="-283464" algn="l" rtl="0">
              <a:spcBef>
                <a:spcPts val="500"/>
              </a:spcBef>
              <a:spcAft>
                <a:spcPts val="0"/>
              </a:spcAft>
              <a:buClr>
                <a:srgbClr val="E7842E"/>
              </a:buClr>
              <a:buSzPts val="2500"/>
              <a:buFont typeface="Noto Sans Symbols"/>
              <a:buChar char="▪"/>
            </a:pPr>
            <a:r>
              <a:rPr lang="en-US" sz="2500">
                <a:latin typeface="IBM Plex Sans Light"/>
                <a:ea typeface="IBM Plex Sans Light"/>
                <a:cs typeface="IBM Plex Sans Light"/>
                <a:sym typeface="IBM Plex Sans Light"/>
              </a:rPr>
              <a:t>Materials Science &amp; Engineering</a:t>
            </a:r>
            <a:endParaRPr sz="2500">
              <a:latin typeface="IBM Plex Sans Light"/>
              <a:ea typeface="IBM Plex Sans Light"/>
              <a:cs typeface="IBM Plex Sans Light"/>
              <a:sym typeface="IBM Plex Sans Light"/>
            </a:endParaRPr>
          </a:p>
          <a:p>
            <a:pPr marL="283464" lvl="0" indent="-283464" algn="l" rtl="0">
              <a:spcBef>
                <a:spcPts val="500"/>
              </a:spcBef>
              <a:spcAft>
                <a:spcPts val="0"/>
              </a:spcAft>
              <a:buClr>
                <a:srgbClr val="E7842E"/>
              </a:buClr>
              <a:buSzPts val="2500"/>
              <a:buFont typeface="Noto Sans Symbols"/>
              <a:buChar char="▪"/>
            </a:pPr>
            <a:r>
              <a:rPr lang="en-US" sz="2500">
                <a:latin typeface="IBM Plex Sans Light"/>
                <a:ea typeface="IBM Plex Sans Light"/>
                <a:cs typeface="IBM Plex Sans Light"/>
                <a:sym typeface="IBM Plex Sans Light"/>
              </a:rPr>
              <a:t>Mathematics</a:t>
            </a:r>
            <a:endParaRPr sz="2500">
              <a:latin typeface="IBM Plex Sans Light"/>
              <a:ea typeface="IBM Plex Sans Light"/>
              <a:cs typeface="IBM Plex Sans Light"/>
              <a:sym typeface="IBM Plex Sans Light"/>
            </a:endParaRPr>
          </a:p>
          <a:p>
            <a:pPr marL="283464" lvl="0" indent="-283464" algn="l" rtl="0">
              <a:spcBef>
                <a:spcPts val="500"/>
              </a:spcBef>
              <a:spcAft>
                <a:spcPts val="0"/>
              </a:spcAft>
              <a:buClr>
                <a:srgbClr val="E7842E"/>
              </a:buClr>
              <a:buSzPts val="2500"/>
              <a:buFont typeface="Noto Sans Symbols"/>
              <a:buChar char="▪"/>
            </a:pPr>
            <a:r>
              <a:rPr lang="en-US" sz="2500">
                <a:latin typeface="IBM Plex Sans Light"/>
                <a:ea typeface="IBM Plex Sans Light"/>
                <a:cs typeface="IBM Plex Sans Light"/>
                <a:sym typeface="IBM Plex Sans Light"/>
              </a:rPr>
              <a:t>Mechanical Engineering</a:t>
            </a:r>
            <a:endParaRPr sz="2500">
              <a:latin typeface="IBM Plex Sans Light"/>
              <a:ea typeface="IBM Plex Sans Light"/>
              <a:cs typeface="IBM Plex Sans Light"/>
              <a:sym typeface="IBM Plex Sans Light"/>
            </a:endParaRPr>
          </a:p>
          <a:p>
            <a:pPr marL="283464" lvl="0" indent="-283464" algn="l" rtl="0">
              <a:spcBef>
                <a:spcPts val="500"/>
              </a:spcBef>
              <a:spcAft>
                <a:spcPts val="0"/>
              </a:spcAft>
              <a:buClr>
                <a:srgbClr val="E7842E"/>
              </a:buClr>
              <a:buSzPts val="2500"/>
              <a:buFont typeface="Noto Sans Symbols"/>
              <a:buChar char="▪"/>
            </a:pPr>
            <a:r>
              <a:rPr lang="en-US" sz="2500">
                <a:latin typeface="IBM Plex Sans Light"/>
                <a:ea typeface="IBM Plex Sans Light"/>
                <a:cs typeface="IBM Plex Sans Light"/>
                <a:sym typeface="IBM Plex Sans Light"/>
              </a:rPr>
              <a:t>Ocean Engineering</a:t>
            </a:r>
            <a:endParaRPr sz="2500">
              <a:latin typeface="IBM Plex Sans Light"/>
              <a:ea typeface="IBM Plex Sans Light"/>
              <a:cs typeface="IBM Plex Sans Light"/>
              <a:sym typeface="IBM Plex Sans Light"/>
            </a:endParaRPr>
          </a:p>
          <a:p>
            <a:pPr marL="283464" lvl="0" indent="-283464" algn="l" rtl="0">
              <a:spcBef>
                <a:spcPts val="500"/>
              </a:spcBef>
              <a:spcAft>
                <a:spcPts val="0"/>
              </a:spcAft>
              <a:buClr>
                <a:srgbClr val="E7842E"/>
              </a:buClr>
              <a:buSzPts val="2500"/>
              <a:buFont typeface="Noto Sans Symbols"/>
              <a:buChar char="▪"/>
            </a:pPr>
            <a:r>
              <a:rPr lang="en-US" sz="2500">
                <a:latin typeface="IBM Plex Sans Light"/>
                <a:ea typeface="IBM Plex Sans Light"/>
                <a:cs typeface="IBM Plex Sans Light"/>
                <a:sym typeface="IBM Plex Sans Light"/>
              </a:rPr>
              <a:t>Physics</a:t>
            </a:r>
            <a:endParaRPr sz="2500">
              <a:latin typeface="IBM Plex Sans Light"/>
              <a:ea typeface="IBM Plex Sans Light"/>
              <a:cs typeface="IBM Plex Sans Light"/>
              <a:sym typeface="IBM Plex Sans Light"/>
            </a:endParaRPr>
          </a:p>
          <a:p>
            <a:pPr marL="283464" lvl="0" indent="-283464" algn="l" rtl="0">
              <a:spcBef>
                <a:spcPts val="500"/>
              </a:spcBef>
              <a:spcAft>
                <a:spcPts val="0"/>
              </a:spcAft>
              <a:buClr>
                <a:srgbClr val="E7842E"/>
              </a:buClr>
              <a:buSzPts val="2500"/>
              <a:buFont typeface="Noto Sans Symbols"/>
              <a:buChar char="▪"/>
            </a:pPr>
            <a:r>
              <a:rPr lang="en-US" sz="2500">
                <a:solidFill>
                  <a:schemeClr val="dk1"/>
                </a:solidFill>
                <a:latin typeface="IBM Plex Sans Light"/>
                <a:ea typeface="IBM Plex Sans Light"/>
                <a:cs typeface="IBM Plex Sans Light"/>
                <a:sym typeface="IBM Plex Sans Light"/>
              </a:rPr>
              <a:t>Robotics</a:t>
            </a:r>
            <a:endParaRPr sz="2500">
              <a:latin typeface="IBM Plex Sans Light"/>
              <a:ea typeface="IBM Plex Sans Light"/>
              <a:cs typeface="IBM Plex Sans Light"/>
              <a:sym typeface="IBM Plex Sans Light"/>
            </a:endParaRPr>
          </a:p>
          <a:p>
            <a:pPr marL="283464" lvl="0" indent="-283464" algn="l" rtl="0">
              <a:spcBef>
                <a:spcPts val="500"/>
              </a:spcBef>
              <a:spcAft>
                <a:spcPts val="0"/>
              </a:spcAft>
              <a:buClr>
                <a:srgbClr val="E7842E"/>
              </a:buClr>
              <a:buSzPts val="2500"/>
              <a:buFont typeface="Noto Sans Symbols"/>
              <a:buChar char="▪"/>
            </a:pPr>
            <a:r>
              <a:rPr lang="en-US" sz="2500">
                <a:latin typeface="IBM Plex Sans Light"/>
                <a:ea typeface="IBM Plex Sans Light"/>
                <a:cs typeface="IBM Plex Sans Light"/>
                <a:sym typeface="IBM Plex Sans Light"/>
              </a:rPr>
              <a:t>Systems Engineering</a:t>
            </a:r>
            <a:endParaRPr sz="2500">
              <a:latin typeface="IBM Plex Sans Light"/>
              <a:ea typeface="IBM Plex Sans Light"/>
              <a:cs typeface="IBM Plex Sans Light"/>
              <a:sym typeface="IBM Plex Sans Ligh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p24"/>
          <p:cNvSpPr txBox="1">
            <a:spLocks noGrp="1"/>
          </p:cNvSpPr>
          <p:nvPr>
            <p:ph type="title"/>
          </p:nvPr>
        </p:nvSpPr>
        <p:spPr>
          <a:xfrm>
            <a:off x="725099" y="283971"/>
            <a:ext cx="100266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spc="-150" dirty="0"/>
              <a:t>Master’s Applications &amp; Enrollment </a:t>
            </a:r>
            <a:endParaRPr spc="-150" dirty="0"/>
          </a:p>
        </p:txBody>
      </p:sp>
      <p:sp>
        <p:nvSpPr>
          <p:cNvPr id="530" name="Google Shape;530;p24"/>
          <p:cNvSpPr txBox="1">
            <a:spLocks noGrp="1"/>
          </p:cNvSpPr>
          <p:nvPr>
            <p:ph type="body" idx="1"/>
          </p:nvPr>
        </p:nvSpPr>
        <p:spPr>
          <a:xfrm>
            <a:off x="201986" y="1277715"/>
            <a:ext cx="10164300" cy="2925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b="0" i="0" u="none" strike="noStrike">
                <a:solidFill>
                  <a:srgbClr val="000000"/>
                </a:solidFill>
                <a:latin typeface="Arial"/>
                <a:ea typeface="Arial"/>
                <a:cs typeface="Arial"/>
                <a:sym typeface="Arial"/>
              </a:rPr>
              <a:t> </a:t>
            </a:r>
            <a:endParaRPr/>
          </a:p>
        </p:txBody>
      </p:sp>
      <p:sp>
        <p:nvSpPr>
          <p:cNvPr id="531" name="Google Shape;531;p24"/>
          <p:cNvSpPr txBox="1"/>
          <p:nvPr/>
        </p:nvSpPr>
        <p:spPr>
          <a:xfrm>
            <a:off x="3048000" y="3244334"/>
            <a:ext cx="609600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 </a:t>
            </a:r>
            <a:endParaRPr sz="1800" b="0" i="0" u="none" strike="noStrike" cap="none">
              <a:solidFill>
                <a:srgbClr val="000000"/>
              </a:solidFill>
              <a:latin typeface="Arial"/>
              <a:ea typeface="Arial"/>
              <a:cs typeface="Arial"/>
              <a:sym typeface="Arial"/>
            </a:endParaRPr>
          </a:p>
        </p:txBody>
      </p:sp>
      <p:pic>
        <p:nvPicPr>
          <p:cNvPr id="532" name="Google Shape;532;p24" title="Points scored"/>
          <p:cNvPicPr preferRelativeResize="0"/>
          <p:nvPr/>
        </p:nvPicPr>
        <p:blipFill>
          <a:blip r:embed="rId3">
            <a:alphaModFix/>
          </a:blip>
          <a:stretch>
            <a:fillRect/>
          </a:stretch>
        </p:blipFill>
        <p:spPr>
          <a:xfrm>
            <a:off x="468925" y="2006025"/>
            <a:ext cx="5798925" cy="3750675"/>
          </a:xfrm>
          <a:prstGeom prst="rect">
            <a:avLst/>
          </a:prstGeom>
          <a:noFill/>
          <a:ln>
            <a:noFill/>
          </a:ln>
        </p:spPr>
      </p:pic>
      <p:pic>
        <p:nvPicPr>
          <p:cNvPr id="533" name="Google Shape;533;p24" title="Points scored"/>
          <p:cNvPicPr preferRelativeResize="0"/>
          <p:nvPr/>
        </p:nvPicPr>
        <p:blipFill>
          <a:blip r:embed="rId4">
            <a:alphaModFix/>
          </a:blip>
          <a:stretch>
            <a:fillRect/>
          </a:stretch>
        </p:blipFill>
        <p:spPr>
          <a:xfrm>
            <a:off x="6135975" y="2006025"/>
            <a:ext cx="5462028" cy="375067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26"/>
          <p:cNvSpPr txBox="1">
            <a:spLocks noGrp="1"/>
          </p:cNvSpPr>
          <p:nvPr>
            <p:ph type="title"/>
          </p:nvPr>
        </p:nvSpPr>
        <p:spPr>
          <a:xfrm>
            <a:off x="725099" y="283971"/>
            <a:ext cx="100266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Ph.D. Applications and Enrollment</a:t>
            </a:r>
            <a:endParaRPr/>
          </a:p>
        </p:txBody>
      </p:sp>
      <p:pic>
        <p:nvPicPr>
          <p:cNvPr id="539" name="Google Shape;539;p26" title="Points scored"/>
          <p:cNvPicPr preferRelativeResize="0"/>
          <p:nvPr/>
        </p:nvPicPr>
        <p:blipFill>
          <a:blip r:embed="rId3">
            <a:alphaModFix/>
          </a:blip>
          <a:stretch>
            <a:fillRect/>
          </a:stretch>
        </p:blipFill>
        <p:spPr>
          <a:xfrm>
            <a:off x="395675" y="1876425"/>
            <a:ext cx="5570127" cy="3524975"/>
          </a:xfrm>
          <a:prstGeom prst="rect">
            <a:avLst/>
          </a:prstGeom>
          <a:noFill/>
          <a:ln>
            <a:noFill/>
          </a:ln>
        </p:spPr>
      </p:pic>
      <p:pic>
        <p:nvPicPr>
          <p:cNvPr id="540" name="Google Shape;540;p26" title="Points scored"/>
          <p:cNvPicPr preferRelativeResize="0"/>
          <p:nvPr/>
        </p:nvPicPr>
        <p:blipFill>
          <a:blip r:embed="rId4">
            <a:alphaModFix/>
          </a:blip>
          <a:stretch>
            <a:fillRect/>
          </a:stretch>
        </p:blipFill>
        <p:spPr>
          <a:xfrm>
            <a:off x="5890425" y="1876425"/>
            <a:ext cx="5700774" cy="352497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g25fd553344c_0_18"/>
          <p:cNvSpPr txBox="1">
            <a:spLocks noGrp="1"/>
          </p:cNvSpPr>
          <p:nvPr>
            <p:ph type="title"/>
          </p:nvPr>
        </p:nvSpPr>
        <p:spPr>
          <a:xfrm>
            <a:off x="646359" y="365127"/>
            <a:ext cx="107091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Joint Programs with 17 Universities </a:t>
            </a:r>
            <a:endParaRPr sz="5500"/>
          </a:p>
        </p:txBody>
      </p:sp>
      <p:sp>
        <p:nvSpPr>
          <p:cNvPr id="547" name="Google Shape;547;g25fd553344c_0_18"/>
          <p:cNvSpPr txBox="1"/>
          <p:nvPr/>
        </p:nvSpPr>
        <p:spPr>
          <a:xfrm>
            <a:off x="531299" y="1446313"/>
            <a:ext cx="10939200" cy="4798500"/>
          </a:xfrm>
          <a:prstGeom prst="rect">
            <a:avLst/>
          </a:prstGeom>
          <a:noFill/>
          <a:ln>
            <a:noFill/>
          </a:ln>
        </p:spPr>
        <p:txBody>
          <a:bodyPr spcFirstLastPara="1" wrap="square" lIns="0" tIns="0" rIns="0" bIns="0" anchor="t" anchorCtr="0">
            <a:spAutoFit/>
          </a:bodyPr>
          <a:lstStyle/>
          <a:p>
            <a:pPr marL="228600" marR="0" lvl="0" indent="-215900" algn="l" rtl="0">
              <a:lnSpc>
                <a:spcPct val="125000"/>
              </a:lnSpc>
              <a:spcBef>
                <a:spcPts val="0"/>
              </a:spcBef>
              <a:spcAft>
                <a:spcPts val="0"/>
              </a:spcAft>
              <a:buClr>
                <a:srgbClr val="E7842E"/>
              </a:buClr>
              <a:buSzPts val="2100"/>
              <a:buFont typeface="Noto Sans Symbols"/>
              <a:buChar char="▪"/>
            </a:pPr>
            <a:r>
              <a:rPr lang="en-US" sz="2100" b="0" i="0" u="none" strike="noStrike" cap="none">
                <a:solidFill>
                  <a:srgbClr val="000000"/>
                </a:solidFill>
                <a:latin typeface="IBM Plex Sans Light"/>
                <a:ea typeface="IBM Plex Sans Light"/>
                <a:cs typeface="IBM Plex Sans Light"/>
                <a:sym typeface="IBM Plex Sans Light"/>
              </a:rPr>
              <a:t>Inter-University Engineering Doctoral Consortium, New York/New Jersey </a:t>
            </a:r>
            <a:endParaRPr sz="2100" b="0" i="0" u="none" strike="noStrike" cap="none">
              <a:solidFill>
                <a:srgbClr val="000000"/>
              </a:solidFill>
              <a:latin typeface="IBM Plex Sans Light"/>
              <a:ea typeface="IBM Plex Sans Light"/>
              <a:cs typeface="IBM Plex Sans Light"/>
              <a:sym typeface="IBM Plex Sans Light"/>
            </a:endParaRPr>
          </a:p>
          <a:p>
            <a:pPr marL="228600" marR="0" lvl="0" indent="0" algn="l" rtl="0">
              <a:lnSpc>
                <a:spcPct val="125000"/>
              </a:lnSpc>
              <a:spcBef>
                <a:spcPts val="0"/>
              </a:spcBef>
              <a:spcAft>
                <a:spcPts val="0"/>
              </a:spcAft>
              <a:buClr>
                <a:srgbClr val="000000"/>
              </a:buClr>
              <a:buSzPts val="2300"/>
              <a:buFont typeface="Arial"/>
              <a:buNone/>
            </a:pPr>
            <a:r>
              <a:rPr lang="en-US" sz="2100" b="0" i="0" u="none" strike="noStrike" cap="none">
                <a:solidFill>
                  <a:schemeClr val="dk1"/>
                </a:solidFill>
                <a:latin typeface="IBM Plex Sans Light"/>
                <a:ea typeface="IBM Plex Sans Light"/>
                <a:cs typeface="IBM Plex Sans Light"/>
                <a:sym typeface="IBM Plex Sans Light"/>
              </a:rPr>
              <a:t>Stevens, NYU, NYUIT, Rutgers, CCNY, Columbia, Cornell, Princeton</a:t>
            </a:r>
            <a:endParaRPr sz="2100" b="0" i="0" u="none" strike="noStrike" cap="none">
              <a:solidFill>
                <a:srgbClr val="000000"/>
              </a:solidFill>
              <a:latin typeface="IBM Plex Sans Light"/>
              <a:ea typeface="IBM Plex Sans Light"/>
              <a:cs typeface="IBM Plex Sans Light"/>
              <a:sym typeface="IBM Plex Sans Light"/>
            </a:endParaRPr>
          </a:p>
          <a:p>
            <a:pPr marL="228600" marR="0" lvl="0" indent="-215900" algn="l" rtl="0">
              <a:lnSpc>
                <a:spcPct val="125000"/>
              </a:lnSpc>
              <a:spcBef>
                <a:spcPts val="0"/>
              </a:spcBef>
              <a:spcAft>
                <a:spcPts val="0"/>
              </a:spcAft>
              <a:buClr>
                <a:srgbClr val="E7842E"/>
              </a:buClr>
              <a:buSzPts val="2100"/>
              <a:buFont typeface="Noto Sans Symbols"/>
              <a:buChar char="▪"/>
            </a:pPr>
            <a:r>
              <a:rPr lang="en-US" sz="2100" b="0" i="0" u="none" strike="noStrike" cap="none">
                <a:solidFill>
                  <a:srgbClr val="000000"/>
                </a:solidFill>
                <a:latin typeface="IBM Plex Sans Light"/>
                <a:ea typeface="IBM Plex Sans Light"/>
                <a:cs typeface="IBM Plex Sans Light"/>
                <a:sym typeface="IBM Plex Sans Light"/>
              </a:rPr>
              <a:t>Ecole Centrale de Nantes, France - Dual-Degree Ph.D.</a:t>
            </a:r>
            <a:endParaRPr sz="1000" b="0" i="0" u="none" strike="noStrike" cap="none">
              <a:solidFill>
                <a:srgbClr val="242424"/>
              </a:solidFill>
              <a:highlight>
                <a:srgbClr val="FFFFFF"/>
              </a:highlight>
              <a:latin typeface="Calibri"/>
              <a:ea typeface="Calibri"/>
              <a:cs typeface="Calibri"/>
              <a:sym typeface="Calibri"/>
            </a:endParaRPr>
          </a:p>
          <a:p>
            <a:pPr marL="228600" marR="0" lvl="0" indent="-215900" algn="l" rtl="0">
              <a:lnSpc>
                <a:spcPct val="125000"/>
              </a:lnSpc>
              <a:spcBef>
                <a:spcPts val="0"/>
              </a:spcBef>
              <a:spcAft>
                <a:spcPts val="0"/>
              </a:spcAft>
              <a:buClr>
                <a:srgbClr val="E7842E"/>
              </a:buClr>
              <a:buSzPts val="2100"/>
              <a:buFont typeface="Noto Sans Symbols"/>
              <a:buChar char="▪"/>
            </a:pPr>
            <a:r>
              <a:rPr lang="en-US" sz="2100" b="0" i="0" u="none" strike="noStrike" cap="none">
                <a:solidFill>
                  <a:srgbClr val="000000"/>
                </a:solidFill>
                <a:latin typeface="IBM Plex Sans Light"/>
                <a:ea typeface="IBM Plex Sans Light"/>
                <a:cs typeface="IBM Plex Sans Light"/>
                <a:sym typeface="IBM Plex Sans Light"/>
              </a:rPr>
              <a:t>Xidan University, China - M.Eng.</a:t>
            </a:r>
            <a:endParaRPr sz="2100" b="0" i="0" u="none" strike="noStrike" cap="none">
              <a:solidFill>
                <a:srgbClr val="000000"/>
              </a:solidFill>
              <a:latin typeface="IBM Plex Sans Light"/>
              <a:ea typeface="IBM Plex Sans Light"/>
              <a:cs typeface="IBM Plex Sans Light"/>
              <a:sym typeface="IBM Plex Sans Light"/>
            </a:endParaRPr>
          </a:p>
          <a:p>
            <a:pPr marL="228600" marR="0" lvl="0" indent="-215900" algn="l" rtl="0">
              <a:lnSpc>
                <a:spcPct val="125000"/>
              </a:lnSpc>
              <a:spcBef>
                <a:spcPts val="0"/>
              </a:spcBef>
              <a:spcAft>
                <a:spcPts val="0"/>
              </a:spcAft>
              <a:buClr>
                <a:srgbClr val="E7842E"/>
              </a:buClr>
              <a:buSzPts val="2100"/>
              <a:buFont typeface="Noto Sans Symbols"/>
              <a:buChar char="▪"/>
            </a:pPr>
            <a:r>
              <a:rPr lang="en-US" sz="2100" b="0" i="0" u="none" strike="noStrike" cap="none">
                <a:solidFill>
                  <a:srgbClr val="000000"/>
                </a:solidFill>
                <a:latin typeface="IBM Plex Sans Light"/>
                <a:ea typeface="IBM Plex Sans Light"/>
                <a:cs typeface="IBM Plex Sans Light"/>
                <a:sym typeface="IBM Plex Sans Light"/>
              </a:rPr>
              <a:t>Xi’an Jiaotong University, China - M.Eng., M.S.</a:t>
            </a:r>
            <a:endParaRPr sz="2100" b="0" i="0" u="none" strike="noStrike" cap="none">
              <a:solidFill>
                <a:srgbClr val="000000"/>
              </a:solidFill>
              <a:latin typeface="IBM Plex Sans Light"/>
              <a:ea typeface="IBM Plex Sans Light"/>
              <a:cs typeface="IBM Plex Sans Light"/>
              <a:sym typeface="IBM Plex Sans Light"/>
            </a:endParaRPr>
          </a:p>
          <a:p>
            <a:pPr marL="228600" marR="0" lvl="0" indent="-215900" algn="l" rtl="0">
              <a:lnSpc>
                <a:spcPct val="125000"/>
              </a:lnSpc>
              <a:spcBef>
                <a:spcPts val="0"/>
              </a:spcBef>
              <a:spcAft>
                <a:spcPts val="0"/>
              </a:spcAft>
              <a:buClr>
                <a:srgbClr val="E7842E"/>
              </a:buClr>
              <a:buSzPts val="2100"/>
              <a:buFont typeface="Noto Sans Symbols"/>
              <a:buChar char="▪"/>
            </a:pPr>
            <a:r>
              <a:rPr lang="en-US" sz="2100" b="0" i="0" u="none" strike="noStrike" cap="none">
                <a:solidFill>
                  <a:srgbClr val="000000"/>
                </a:solidFill>
                <a:latin typeface="IBM Plex Sans Light"/>
                <a:ea typeface="IBM Plex Sans Light"/>
                <a:cs typeface="IBM Plex Sans Light"/>
                <a:sym typeface="IBM Plex Sans Light"/>
              </a:rPr>
              <a:t>Hackensack Meridian School of Medicine, New Jersey, USA - M.S.</a:t>
            </a:r>
            <a:endParaRPr sz="2100" b="0" i="0" u="none" strike="noStrike" cap="none">
              <a:solidFill>
                <a:srgbClr val="000000"/>
              </a:solidFill>
              <a:latin typeface="IBM Plex Sans Light"/>
              <a:ea typeface="IBM Plex Sans Light"/>
              <a:cs typeface="IBM Plex Sans Light"/>
              <a:sym typeface="IBM Plex Sans Light"/>
            </a:endParaRPr>
          </a:p>
          <a:p>
            <a:pPr marL="228600" marR="0" lvl="0" indent="-215900" algn="l" rtl="0">
              <a:lnSpc>
                <a:spcPct val="125000"/>
              </a:lnSpc>
              <a:spcBef>
                <a:spcPts val="0"/>
              </a:spcBef>
              <a:spcAft>
                <a:spcPts val="0"/>
              </a:spcAft>
              <a:buClr>
                <a:srgbClr val="E7842E"/>
              </a:buClr>
              <a:buSzPts val="2100"/>
              <a:buFont typeface="Noto Sans Symbols"/>
              <a:buChar char="▪"/>
            </a:pPr>
            <a:r>
              <a:rPr lang="en-US" sz="2100" b="0" i="0" u="none" strike="noStrike" cap="none">
                <a:solidFill>
                  <a:srgbClr val="000000"/>
                </a:solidFill>
                <a:latin typeface="IBM Plex Sans Light"/>
                <a:ea typeface="IBM Plex Sans Light"/>
                <a:cs typeface="IBM Plex Sans Light"/>
                <a:sym typeface="IBM Plex Sans Light"/>
              </a:rPr>
              <a:t>Chongqing University of Posts and Telecommunications(CQUPT), China - M.Eng.</a:t>
            </a:r>
            <a:endParaRPr sz="2100" b="0" i="0" u="none" strike="noStrike" cap="none">
              <a:solidFill>
                <a:srgbClr val="000000"/>
              </a:solidFill>
              <a:latin typeface="IBM Plex Sans Light"/>
              <a:ea typeface="IBM Plex Sans Light"/>
              <a:cs typeface="IBM Plex Sans Light"/>
              <a:sym typeface="IBM Plex Sans Light"/>
            </a:endParaRPr>
          </a:p>
          <a:p>
            <a:pPr marL="228600" marR="0" lvl="0" indent="-215900" algn="l" rtl="0">
              <a:lnSpc>
                <a:spcPct val="125000"/>
              </a:lnSpc>
              <a:spcBef>
                <a:spcPts val="0"/>
              </a:spcBef>
              <a:spcAft>
                <a:spcPts val="0"/>
              </a:spcAft>
              <a:buClr>
                <a:srgbClr val="E7842E"/>
              </a:buClr>
              <a:buSzPts val="2100"/>
              <a:buFont typeface="Noto Sans Symbols"/>
              <a:buChar char="▪"/>
            </a:pPr>
            <a:r>
              <a:rPr lang="en-US" sz="2100" b="0" i="0" u="none" strike="noStrike" cap="none">
                <a:solidFill>
                  <a:schemeClr val="dk1"/>
                </a:solidFill>
                <a:latin typeface="IBM Plex Sans Light"/>
                <a:ea typeface="IBM Plex Sans Light"/>
                <a:cs typeface="IBM Plex Sans Light"/>
                <a:sym typeface="IBM Plex Sans Light"/>
              </a:rPr>
              <a:t>Seton Hall University, New Jersey, USA - M.Eng., M.S.</a:t>
            </a:r>
            <a:endParaRPr sz="2100">
              <a:solidFill>
                <a:schemeClr val="dk1"/>
              </a:solidFill>
              <a:latin typeface="IBM Plex Sans Light"/>
              <a:ea typeface="IBM Plex Sans Light"/>
              <a:cs typeface="IBM Plex Sans Light"/>
              <a:sym typeface="IBM Plex Sans Light"/>
            </a:endParaRPr>
          </a:p>
          <a:p>
            <a:pPr marL="228600" marR="0" lvl="0" indent="-215900" algn="l" rtl="0">
              <a:lnSpc>
                <a:spcPct val="125000"/>
              </a:lnSpc>
              <a:spcBef>
                <a:spcPts val="0"/>
              </a:spcBef>
              <a:spcAft>
                <a:spcPts val="0"/>
              </a:spcAft>
              <a:buClr>
                <a:srgbClr val="E7842E"/>
              </a:buClr>
              <a:buSzPts val="2100"/>
              <a:buFont typeface="Noto Sans Symbols"/>
              <a:buChar char="▪"/>
            </a:pPr>
            <a:r>
              <a:rPr lang="en-US" sz="2100">
                <a:solidFill>
                  <a:schemeClr val="dk1"/>
                </a:solidFill>
                <a:latin typeface="IBM Plex Sans Light"/>
                <a:ea typeface="IBM Plex Sans Light"/>
                <a:cs typeface="IBM Plex Sans Light"/>
                <a:sym typeface="IBM Plex Sans Light"/>
              </a:rPr>
              <a:t>Shanghai University, China - M.Eng.</a:t>
            </a:r>
            <a:endParaRPr sz="2100">
              <a:solidFill>
                <a:schemeClr val="dk1"/>
              </a:solidFill>
              <a:latin typeface="IBM Plex Sans Light"/>
              <a:ea typeface="IBM Plex Sans Light"/>
              <a:cs typeface="IBM Plex Sans Light"/>
              <a:sym typeface="IBM Plex Sans Light"/>
            </a:endParaRPr>
          </a:p>
          <a:p>
            <a:pPr marL="228600" marR="0" lvl="0" indent="-215900" algn="l" rtl="0">
              <a:lnSpc>
                <a:spcPct val="125000"/>
              </a:lnSpc>
              <a:spcBef>
                <a:spcPts val="0"/>
              </a:spcBef>
              <a:spcAft>
                <a:spcPts val="0"/>
              </a:spcAft>
              <a:buClr>
                <a:srgbClr val="E7842E"/>
              </a:buClr>
              <a:buSzPts val="2100"/>
              <a:buFont typeface="Noto Sans Symbols"/>
              <a:buChar char="▪"/>
            </a:pPr>
            <a:r>
              <a:rPr lang="en-US" sz="2100" b="0" i="0" u="none" strike="noStrike" cap="none">
                <a:solidFill>
                  <a:schemeClr val="dk1"/>
                </a:solidFill>
                <a:latin typeface="IBM Plex Sans Light"/>
                <a:ea typeface="IBM Plex Sans Light"/>
                <a:cs typeface="IBM Plex Sans Light"/>
                <a:sym typeface="IBM Plex Sans Light"/>
              </a:rPr>
              <a:t>St. Peter’s University, New Jersey, USA - M.S.</a:t>
            </a:r>
            <a:endParaRPr sz="2100" b="0" i="0" u="none" strike="noStrike" cap="none">
              <a:solidFill>
                <a:schemeClr val="dk1"/>
              </a:solidFill>
              <a:latin typeface="IBM Plex Sans Light"/>
              <a:ea typeface="IBM Plex Sans Light"/>
              <a:cs typeface="IBM Plex Sans Light"/>
              <a:sym typeface="IBM Plex Sans Light"/>
            </a:endParaRPr>
          </a:p>
          <a:p>
            <a:pPr marL="228600" marR="0" lvl="0" indent="-215900" algn="l" rtl="0">
              <a:lnSpc>
                <a:spcPct val="125000"/>
              </a:lnSpc>
              <a:spcBef>
                <a:spcPts val="0"/>
              </a:spcBef>
              <a:spcAft>
                <a:spcPts val="0"/>
              </a:spcAft>
              <a:buClr>
                <a:srgbClr val="E7842E"/>
              </a:buClr>
              <a:buSzPts val="2100"/>
              <a:buFont typeface="Noto Sans Symbols"/>
              <a:buChar char="▪"/>
            </a:pPr>
            <a:r>
              <a:rPr lang="en-US" sz="2100" b="0" i="0" u="none" strike="noStrike" cap="none">
                <a:solidFill>
                  <a:srgbClr val="000000"/>
                </a:solidFill>
                <a:latin typeface="IBM Plex Sans Light"/>
                <a:ea typeface="IBM Plex Sans Light"/>
                <a:cs typeface="IBM Plex Sans Light"/>
                <a:sym typeface="IBM Plex Sans Light"/>
              </a:rPr>
              <a:t>Montclair University, New Jersey, USA - M.S.</a:t>
            </a:r>
            <a:endParaRPr sz="2100">
              <a:latin typeface="IBM Plex Sans Light"/>
              <a:ea typeface="IBM Plex Sans Light"/>
              <a:cs typeface="IBM Plex Sans Light"/>
              <a:sym typeface="IBM Plex Sans Light"/>
            </a:endParaRPr>
          </a:p>
          <a:p>
            <a:pPr marL="228600" lvl="0" indent="-228600" algn="l" rtl="0">
              <a:lnSpc>
                <a:spcPct val="125000"/>
              </a:lnSpc>
              <a:spcBef>
                <a:spcPts val="0"/>
              </a:spcBef>
              <a:spcAft>
                <a:spcPts val="0"/>
              </a:spcAft>
              <a:buClr>
                <a:srgbClr val="E7842E"/>
              </a:buClr>
              <a:buSzPts val="2300"/>
              <a:buFont typeface="Noto Sans Symbols"/>
              <a:buChar char="▪"/>
            </a:pPr>
            <a:r>
              <a:rPr lang="en-US" sz="2100">
                <a:solidFill>
                  <a:schemeClr val="dk1"/>
                </a:solidFill>
                <a:latin typeface="IBM Plex Sans Light"/>
                <a:ea typeface="IBM Plex Sans Light"/>
                <a:cs typeface="IBM Plex Sans Light"/>
                <a:sym typeface="IBM Plex Sans Light"/>
              </a:rPr>
              <a:t>University of Sharjah, United Arab Emirates - Ph.D.</a:t>
            </a:r>
            <a:r>
              <a:rPr lang="en-US" sz="2300">
                <a:solidFill>
                  <a:schemeClr val="dk1"/>
                </a:solidFill>
                <a:latin typeface="IBM Plex Sans Light"/>
                <a:ea typeface="IBM Plex Sans Light"/>
                <a:cs typeface="IBM Plex Sans Light"/>
                <a:sym typeface="IBM Plex Sans Light"/>
              </a:rPr>
              <a:t> </a:t>
            </a:r>
            <a:endParaRPr sz="2300">
              <a:latin typeface="IBM Plex Sans Light"/>
              <a:ea typeface="IBM Plex Sans Light"/>
              <a:cs typeface="IBM Plex Sans Light"/>
              <a:sym typeface="IBM Plex Sans Light"/>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pic>
        <p:nvPicPr>
          <p:cNvPr id="552" name="Google Shape;552;g28674e314ac_0_0" title="Screenshot 2025-10-14 at 2.44.45 PM.png"/>
          <p:cNvPicPr preferRelativeResize="0"/>
          <p:nvPr/>
        </p:nvPicPr>
        <p:blipFill rotWithShape="1">
          <a:blip r:embed="rId3">
            <a:alphaModFix/>
          </a:blip>
          <a:srcRect l="5469" t="31077" r="44847"/>
          <a:stretch/>
        </p:blipFill>
        <p:spPr>
          <a:xfrm>
            <a:off x="7743575" y="0"/>
            <a:ext cx="4539948" cy="6858002"/>
          </a:xfrm>
          <a:prstGeom prst="rect">
            <a:avLst/>
          </a:prstGeom>
          <a:noFill/>
          <a:ln>
            <a:noFill/>
          </a:ln>
        </p:spPr>
      </p:pic>
      <p:sp>
        <p:nvSpPr>
          <p:cNvPr id="553" name="Google Shape;553;g28674e314ac_0_0"/>
          <p:cNvSpPr/>
          <p:nvPr/>
        </p:nvSpPr>
        <p:spPr>
          <a:xfrm rot="-419874">
            <a:off x="11782097" y="-185486"/>
            <a:ext cx="888922" cy="7041270"/>
          </a:xfrm>
          <a:prstGeom prst="rect">
            <a:avLst/>
          </a:prstGeom>
          <a:solidFill>
            <a:srgbClr val="F2F2F2"/>
          </a:solidFill>
          <a:ln w="25400"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54" name="Google Shape;554;g28674e314ac_0_0"/>
          <p:cNvSpPr/>
          <p:nvPr/>
        </p:nvSpPr>
        <p:spPr>
          <a:xfrm rot="-419874">
            <a:off x="7275873" y="27487"/>
            <a:ext cx="888922" cy="715580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555" name="Google Shape;555;g28674e314ac_0_0"/>
          <p:cNvCxnSpPr/>
          <p:nvPr/>
        </p:nvCxnSpPr>
        <p:spPr>
          <a:xfrm rot="10800000" flipH="1">
            <a:off x="4114801" y="6462576"/>
            <a:ext cx="7778400" cy="17700"/>
          </a:xfrm>
          <a:prstGeom prst="straightConnector1">
            <a:avLst/>
          </a:prstGeom>
          <a:noFill/>
          <a:ln w="9525" cap="flat" cmpd="sng">
            <a:solidFill>
              <a:srgbClr val="F2F2F2"/>
            </a:solidFill>
            <a:prstDash val="solid"/>
            <a:round/>
            <a:headEnd type="none" w="sm" len="sm"/>
            <a:tailEnd type="none" w="sm" len="sm"/>
          </a:ln>
        </p:spPr>
      </p:cxnSp>
      <p:sp>
        <p:nvSpPr>
          <p:cNvPr id="556" name="Google Shape;556;g28674e314ac_0_0"/>
          <p:cNvSpPr txBox="1">
            <a:spLocks noGrp="1"/>
          </p:cNvSpPr>
          <p:nvPr>
            <p:ph type="body" idx="1"/>
          </p:nvPr>
        </p:nvSpPr>
        <p:spPr>
          <a:xfrm>
            <a:off x="725100" y="1034363"/>
            <a:ext cx="6669600" cy="51657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500"/>
              </a:spcBef>
              <a:spcAft>
                <a:spcPts val="0"/>
              </a:spcAft>
              <a:buSzPts val="1400"/>
              <a:buNone/>
            </a:pPr>
            <a:endParaRPr sz="2100">
              <a:solidFill>
                <a:schemeClr val="dk1"/>
              </a:solidFill>
            </a:endParaRPr>
          </a:p>
          <a:p>
            <a:pPr marL="457200" lvl="0" indent="-342900" algn="l" rtl="0">
              <a:lnSpc>
                <a:spcPct val="100000"/>
              </a:lnSpc>
              <a:spcBef>
                <a:spcPts val="0"/>
              </a:spcBef>
              <a:spcAft>
                <a:spcPts val="0"/>
              </a:spcAft>
              <a:buClr>
                <a:srgbClr val="E7842E"/>
              </a:buClr>
              <a:buSzPts val="1800"/>
              <a:buFont typeface="IBM Plex Sans Light"/>
              <a:buChar char="▪"/>
            </a:pPr>
            <a:r>
              <a:rPr lang="en-US" sz="1800">
                <a:solidFill>
                  <a:schemeClr val="dk1"/>
                </a:solidFill>
              </a:rPr>
              <a:t>Department of Biomedical Engineering student was awarded the </a:t>
            </a:r>
            <a:r>
              <a:rPr lang="en-US" sz="1800" b="1">
                <a:solidFill>
                  <a:schemeClr val="dk1"/>
                </a:solidFill>
                <a:latin typeface="IBM Plex Sans"/>
                <a:ea typeface="IBM Plex Sans"/>
                <a:cs typeface="IBM Plex Sans"/>
                <a:sym typeface="IBM Plex Sans"/>
              </a:rPr>
              <a:t>Merit Switzer Research Fellowship for Doctoral Dissertation Research</a:t>
            </a:r>
            <a:r>
              <a:rPr lang="en-US" sz="1800">
                <a:solidFill>
                  <a:schemeClr val="dk1"/>
                </a:solidFill>
              </a:rPr>
              <a:t>, receiving $44K</a:t>
            </a:r>
            <a:endParaRPr sz="1800">
              <a:solidFill>
                <a:srgbClr val="A32538"/>
              </a:solidFill>
            </a:endParaRPr>
          </a:p>
          <a:p>
            <a:pPr marL="457200" lvl="0" indent="0" algn="l" rtl="0">
              <a:lnSpc>
                <a:spcPct val="100000"/>
              </a:lnSpc>
              <a:spcBef>
                <a:spcPts val="0"/>
              </a:spcBef>
              <a:spcAft>
                <a:spcPts val="0"/>
              </a:spcAft>
              <a:buSzPts val="1400"/>
              <a:buNone/>
            </a:pPr>
            <a:endParaRPr sz="1800">
              <a:solidFill>
                <a:srgbClr val="A32538"/>
              </a:solidFill>
            </a:endParaRPr>
          </a:p>
          <a:p>
            <a:pPr marL="457200" lvl="0" indent="-342900" algn="l" rtl="0">
              <a:lnSpc>
                <a:spcPct val="115000"/>
              </a:lnSpc>
              <a:spcBef>
                <a:spcPts val="0"/>
              </a:spcBef>
              <a:spcAft>
                <a:spcPts val="0"/>
              </a:spcAft>
              <a:buClr>
                <a:srgbClr val="E7842E"/>
              </a:buClr>
              <a:buSzPts val="1800"/>
              <a:buFont typeface="IBM Plex Sans Light"/>
              <a:buChar char="▪"/>
            </a:pPr>
            <a:r>
              <a:rPr lang="en-US" sz="1800">
                <a:solidFill>
                  <a:schemeClr val="dk1"/>
                </a:solidFill>
              </a:rPr>
              <a:t>Department of Systems Engineering Ph.D. student named </a:t>
            </a:r>
            <a:r>
              <a:rPr lang="en-US" sz="1800" b="1">
                <a:solidFill>
                  <a:schemeClr val="dk1"/>
                </a:solidFill>
                <a:latin typeface="IBM Plex Sans"/>
                <a:ea typeface="IBM Plex Sans"/>
                <a:cs typeface="IBM Plex Sans"/>
                <a:sym typeface="IBM Plex Sans"/>
              </a:rPr>
              <a:t>2025 American Institute of Aeronautics and Astronautics ASCENDANTS</a:t>
            </a:r>
            <a:endParaRPr sz="1800" b="1">
              <a:solidFill>
                <a:schemeClr val="dk1"/>
              </a:solidFill>
              <a:latin typeface="IBM Plex Sans"/>
              <a:ea typeface="IBM Plex Sans"/>
              <a:cs typeface="IBM Plex Sans"/>
              <a:sym typeface="IBM Plex Sans"/>
            </a:endParaRPr>
          </a:p>
          <a:p>
            <a:pPr marL="457200" lvl="0" indent="0" algn="l" rtl="0">
              <a:lnSpc>
                <a:spcPct val="115000"/>
              </a:lnSpc>
              <a:spcBef>
                <a:spcPts val="0"/>
              </a:spcBef>
              <a:spcAft>
                <a:spcPts val="0"/>
              </a:spcAft>
              <a:buSzPts val="1400"/>
              <a:buNone/>
            </a:pPr>
            <a:endParaRPr sz="1800">
              <a:solidFill>
                <a:schemeClr val="dk1"/>
              </a:solidFill>
            </a:endParaRPr>
          </a:p>
          <a:p>
            <a:pPr marL="457200" lvl="0" indent="-342900" algn="l" rtl="0">
              <a:lnSpc>
                <a:spcPct val="115000"/>
              </a:lnSpc>
              <a:spcBef>
                <a:spcPts val="0"/>
              </a:spcBef>
              <a:spcAft>
                <a:spcPts val="0"/>
              </a:spcAft>
              <a:buClr>
                <a:srgbClr val="E7842E"/>
              </a:buClr>
              <a:buSzPts val="1800"/>
              <a:buFont typeface="IBM Plex Sans Light"/>
              <a:buChar char="▪"/>
            </a:pPr>
            <a:r>
              <a:rPr lang="en-US" sz="1800">
                <a:solidFill>
                  <a:schemeClr val="dk1"/>
                </a:solidFill>
              </a:rPr>
              <a:t>Department of Chemistry and Chemical Biology Ph.D. student won </a:t>
            </a:r>
            <a:r>
              <a:rPr lang="en-US" sz="1800" b="1">
                <a:solidFill>
                  <a:schemeClr val="dk1"/>
                </a:solidFill>
                <a:latin typeface="IBM Plex Sans"/>
                <a:ea typeface="IBM Plex Sans"/>
                <a:cs typeface="IBM Plex Sans"/>
                <a:sym typeface="IBM Plex Sans"/>
              </a:rPr>
              <a:t>2nd Place in the Johnson &amp; Johnson Engineering Showcase Poster and Elevator Pitch Competition</a:t>
            </a:r>
            <a:endParaRPr sz="1800" b="1">
              <a:solidFill>
                <a:schemeClr val="dk1"/>
              </a:solidFill>
              <a:latin typeface="IBM Plex Sans"/>
              <a:ea typeface="IBM Plex Sans"/>
              <a:cs typeface="IBM Plex Sans"/>
              <a:sym typeface="IBM Plex Sans"/>
            </a:endParaRPr>
          </a:p>
          <a:p>
            <a:pPr marL="457200" lvl="0" indent="0" algn="l" rtl="0">
              <a:lnSpc>
                <a:spcPct val="115000"/>
              </a:lnSpc>
              <a:spcBef>
                <a:spcPts val="0"/>
              </a:spcBef>
              <a:spcAft>
                <a:spcPts val="0"/>
              </a:spcAft>
              <a:buSzPts val="1400"/>
              <a:buNone/>
            </a:pPr>
            <a:endParaRPr sz="1800">
              <a:solidFill>
                <a:schemeClr val="dk1"/>
              </a:solidFill>
            </a:endParaRPr>
          </a:p>
          <a:p>
            <a:pPr marL="457200" lvl="0" indent="-342900" algn="l" rtl="0">
              <a:lnSpc>
                <a:spcPct val="100000"/>
              </a:lnSpc>
              <a:spcBef>
                <a:spcPts val="0"/>
              </a:spcBef>
              <a:spcAft>
                <a:spcPts val="0"/>
              </a:spcAft>
              <a:buClr>
                <a:srgbClr val="E7842E"/>
              </a:buClr>
              <a:buSzPts val="1800"/>
              <a:buFont typeface="IBM Plex Sans Light"/>
              <a:buChar char="▪"/>
            </a:pPr>
            <a:r>
              <a:rPr lang="en-US" sz="1800">
                <a:solidFill>
                  <a:schemeClr val="dk1"/>
                </a:solidFill>
              </a:rPr>
              <a:t>Department of Civil, Environmental and Ocean Engineering Ph.D. student was the grand prize winner of the </a:t>
            </a:r>
            <a:r>
              <a:rPr lang="en-US" sz="1800" b="1">
                <a:solidFill>
                  <a:schemeClr val="dk1"/>
                </a:solidFill>
                <a:latin typeface="IBM Plex Sans"/>
                <a:ea typeface="IBM Plex Sans"/>
                <a:cs typeface="IBM Plex Sans"/>
                <a:sym typeface="IBM Plex Sans"/>
              </a:rPr>
              <a:t>2024 AGU Michael H. Freilich Student Visualization Competition </a:t>
            </a:r>
            <a:endParaRPr sz="1800" b="1">
              <a:solidFill>
                <a:schemeClr val="dk1"/>
              </a:solidFill>
              <a:latin typeface="IBM Plex Sans"/>
              <a:ea typeface="IBM Plex Sans"/>
              <a:cs typeface="IBM Plex Sans"/>
              <a:sym typeface="IBM Plex Sans"/>
            </a:endParaRPr>
          </a:p>
          <a:p>
            <a:pPr marL="0" lvl="0" indent="0" algn="l" rtl="0">
              <a:lnSpc>
                <a:spcPct val="100000"/>
              </a:lnSpc>
              <a:spcBef>
                <a:spcPts val="0"/>
              </a:spcBef>
              <a:spcAft>
                <a:spcPts val="0"/>
              </a:spcAft>
              <a:buSzPts val="1400"/>
              <a:buNone/>
            </a:pPr>
            <a:endParaRPr sz="2300">
              <a:solidFill>
                <a:schemeClr val="dk1"/>
              </a:solidFill>
            </a:endParaRPr>
          </a:p>
        </p:txBody>
      </p:sp>
      <p:sp>
        <p:nvSpPr>
          <p:cNvPr id="557" name="Google Shape;557;g28674e314ac_0_0"/>
          <p:cNvSpPr txBox="1"/>
          <p:nvPr/>
        </p:nvSpPr>
        <p:spPr>
          <a:xfrm>
            <a:off x="8749175" y="5820875"/>
            <a:ext cx="33696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US" sz="2200">
                <a:solidFill>
                  <a:srgbClr val="A32638"/>
                </a:solidFill>
                <a:highlight>
                  <a:srgbClr val="FFFFFF"/>
                </a:highlight>
                <a:latin typeface="IBM Plex Sans Light"/>
                <a:ea typeface="IBM Plex Sans Light"/>
                <a:cs typeface="IBM Plex Sans Light"/>
                <a:sym typeface="IBM Plex Sans Light"/>
              </a:rPr>
              <a:t>2024 AGU Student Visualization Competition</a:t>
            </a:r>
            <a:endParaRPr sz="2200" b="0" i="0" u="none" strike="noStrike" cap="none">
              <a:solidFill>
                <a:schemeClr val="lt1"/>
              </a:solidFill>
              <a:highlight>
                <a:srgbClr val="FFFFFF"/>
              </a:highlight>
              <a:latin typeface="IBM Plex Sans Light"/>
              <a:ea typeface="IBM Plex Sans Light"/>
              <a:cs typeface="IBM Plex Sans Light"/>
              <a:sym typeface="IBM Plex Sans Light"/>
            </a:endParaRPr>
          </a:p>
        </p:txBody>
      </p:sp>
      <p:sp>
        <p:nvSpPr>
          <p:cNvPr id="558" name="Google Shape;558;g28674e314ac_0_0"/>
          <p:cNvSpPr txBox="1">
            <a:spLocks noGrp="1"/>
          </p:cNvSpPr>
          <p:nvPr>
            <p:ph type="title"/>
          </p:nvPr>
        </p:nvSpPr>
        <p:spPr>
          <a:xfrm>
            <a:off x="725099" y="283971"/>
            <a:ext cx="100266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Student Achievements</a:t>
            </a:r>
            <a:endParaRPr sz="55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Shape 562"/>
        <p:cNvGrpSpPr/>
        <p:nvPr/>
      </p:nvGrpSpPr>
      <p:grpSpPr>
        <a:xfrm>
          <a:off x="0" y="0"/>
          <a:ext cx="0" cy="0"/>
          <a:chOff x="0" y="0"/>
          <a:chExt cx="0" cy="0"/>
        </a:xfrm>
      </p:grpSpPr>
      <p:sp>
        <p:nvSpPr>
          <p:cNvPr id="563" name="Google Shape;563;g25bee6c2741_0_76"/>
          <p:cNvSpPr/>
          <p:nvPr/>
        </p:nvSpPr>
        <p:spPr>
          <a:xfrm>
            <a:off x="11353798" y="0"/>
            <a:ext cx="838200" cy="6855459"/>
          </a:xfrm>
          <a:custGeom>
            <a:avLst/>
            <a:gdLst/>
            <a:ahLst/>
            <a:cxnLst/>
            <a:rect l="l" t="t" r="r" b="b"/>
            <a:pathLst>
              <a:path w="838200" h="6855459" extrusionOk="0">
                <a:moveTo>
                  <a:pt x="838200" y="0"/>
                </a:moveTo>
                <a:lnTo>
                  <a:pt x="0" y="0"/>
                </a:lnTo>
                <a:lnTo>
                  <a:pt x="838200" y="6855402"/>
                </a:lnTo>
                <a:lnTo>
                  <a:pt x="838200" y="0"/>
                </a:lnTo>
                <a:close/>
              </a:path>
            </a:pathLst>
          </a:custGeom>
          <a:solidFill>
            <a:srgbClr val="F1F2F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564" name="Google Shape;564;g25bee6c2741_0_76"/>
          <p:cNvPicPr preferRelativeResize="0"/>
          <p:nvPr/>
        </p:nvPicPr>
        <p:blipFill rotWithShape="1">
          <a:blip r:embed="rId3">
            <a:alphaModFix/>
          </a:blip>
          <a:srcRect/>
          <a:stretch/>
        </p:blipFill>
        <p:spPr>
          <a:xfrm>
            <a:off x="298621" y="6394640"/>
            <a:ext cx="164757" cy="164719"/>
          </a:xfrm>
          <a:prstGeom prst="rect">
            <a:avLst/>
          </a:prstGeom>
          <a:noFill/>
          <a:ln>
            <a:noFill/>
          </a:ln>
        </p:spPr>
      </p:pic>
      <p:sp>
        <p:nvSpPr>
          <p:cNvPr id="565" name="Google Shape;565;g25bee6c2741_0_76"/>
          <p:cNvSpPr/>
          <p:nvPr/>
        </p:nvSpPr>
        <p:spPr>
          <a:xfrm>
            <a:off x="381000" y="0"/>
            <a:ext cx="0" cy="6258560"/>
          </a:xfrm>
          <a:custGeom>
            <a:avLst/>
            <a:gdLst/>
            <a:ahLst/>
            <a:cxnLst/>
            <a:rect l="l" t="t" r="r" b="b"/>
            <a:pathLst>
              <a:path w="120000" h="6258560" extrusionOk="0">
                <a:moveTo>
                  <a:pt x="0" y="6258267"/>
                </a:moveTo>
                <a:lnTo>
                  <a:pt x="0" y="0"/>
                </a:lnTo>
              </a:path>
            </a:pathLst>
          </a:custGeom>
          <a:noFill/>
          <a:ln w="9525" cap="flat" cmpd="sng">
            <a:solidFill>
              <a:srgbClr val="E4E5E6"/>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66" name="Google Shape;566;g25bee6c2741_0_76"/>
          <p:cNvSpPr/>
          <p:nvPr/>
        </p:nvSpPr>
        <p:spPr>
          <a:xfrm>
            <a:off x="11530614" y="6476999"/>
            <a:ext cx="140970" cy="0"/>
          </a:xfrm>
          <a:custGeom>
            <a:avLst/>
            <a:gdLst/>
            <a:ahLst/>
            <a:cxnLst/>
            <a:rect l="l" t="t" r="r" b="b"/>
            <a:pathLst>
              <a:path w="140970" h="120000" extrusionOk="0">
                <a:moveTo>
                  <a:pt x="0" y="0"/>
                </a:moveTo>
                <a:lnTo>
                  <a:pt x="140685" y="0"/>
                </a:lnTo>
              </a:path>
            </a:pathLst>
          </a:custGeom>
          <a:noFill/>
          <a:ln w="9525" cap="flat" cmpd="sng">
            <a:solidFill>
              <a:srgbClr val="E4E5E6"/>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67" name="Google Shape;567;g25bee6c2741_0_76"/>
          <p:cNvSpPr/>
          <p:nvPr/>
        </p:nvSpPr>
        <p:spPr>
          <a:xfrm>
            <a:off x="3162300" y="6476999"/>
            <a:ext cx="6955790" cy="0"/>
          </a:xfrm>
          <a:custGeom>
            <a:avLst/>
            <a:gdLst/>
            <a:ahLst/>
            <a:cxnLst/>
            <a:rect l="l" t="t" r="r" b="b"/>
            <a:pathLst>
              <a:path w="6955790" h="120000" extrusionOk="0">
                <a:moveTo>
                  <a:pt x="0" y="0"/>
                </a:moveTo>
                <a:lnTo>
                  <a:pt x="6955734" y="0"/>
                </a:lnTo>
              </a:path>
            </a:pathLst>
          </a:custGeom>
          <a:noFill/>
          <a:ln w="9525" cap="flat" cmpd="sng">
            <a:solidFill>
              <a:srgbClr val="E4E5E6"/>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568" name="Google Shape;568;g25bee6c2741_0_76"/>
          <p:cNvPicPr preferRelativeResize="0"/>
          <p:nvPr/>
        </p:nvPicPr>
        <p:blipFill rotWithShape="1">
          <a:blip r:embed="rId4">
            <a:alphaModFix/>
          </a:blip>
          <a:srcRect/>
          <a:stretch/>
        </p:blipFill>
        <p:spPr>
          <a:xfrm>
            <a:off x="1248860" y="6421786"/>
            <a:ext cx="1786439" cy="110458"/>
          </a:xfrm>
          <a:prstGeom prst="rect">
            <a:avLst/>
          </a:prstGeom>
          <a:noFill/>
          <a:ln>
            <a:noFill/>
          </a:ln>
        </p:spPr>
      </p:pic>
      <p:grpSp>
        <p:nvGrpSpPr>
          <p:cNvPr id="569" name="Google Shape;569;g25bee6c2741_0_76"/>
          <p:cNvGrpSpPr/>
          <p:nvPr/>
        </p:nvGrpSpPr>
        <p:grpSpPr>
          <a:xfrm>
            <a:off x="0" y="0"/>
            <a:ext cx="12192000" cy="6858000"/>
            <a:chOff x="0" y="0"/>
            <a:chExt cx="12192000" cy="6858000"/>
          </a:xfrm>
        </p:grpSpPr>
        <p:sp>
          <p:nvSpPr>
            <p:cNvPr id="570" name="Google Shape;570;g25bee6c2741_0_76"/>
            <p:cNvSpPr/>
            <p:nvPr/>
          </p:nvSpPr>
          <p:spPr>
            <a:xfrm>
              <a:off x="590378" y="6437191"/>
              <a:ext cx="584200" cy="80645"/>
            </a:xfrm>
            <a:custGeom>
              <a:avLst/>
              <a:gdLst/>
              <a:ahLst/>
              <a:cxnLst/>
              <a:rect l="l" t="t" r="r" b="b"/>
              <a:pathLst>
                <a:path w="584200" h="80645" extrusionOk="0">
                  <a:moveTo>
                    <a:pt x="13227" y="50749"/>
                  </a:moveTo>
                  <a:lnTo>
                    <a:pt x="0" y="50749"/>
                  </a:lnTo>
                  <a:lnTo>
                    <a:pt x="0" y="54940"/>
                  </a:lnTo>
                  <a:lnTo>
                    <a:pt x="24472" y="80251"/>
                  </a:lnTo>
                  <a:lnTo>
                    <a:pt x="34232" y="80251"/>
                  </a:lnTo>
                  <a:lnTo>
                    <a:pt x="58570" y="67233"/>
                  </a:lnTo>
                  <a:lnTo>
                    <a:pt x="27508" y="67233"/>
                  </a:lnTo>
                  <a:lnTo>
                    <a:pt x="25628" y="66928"/>
                  </a:lnTo>
                  <a:lnTo>
                    <a:pt x="13227" y="53720"/>
                  </a:lnTo>
                  <a:lnTo>
                    <a:pt x="13227" y="50749"/>
                  </a:lnTo>
                  <a:close/>
                </a:path>
                <a:path w="584200" h="80645" extrusionOk="0">
                  <a:moveTo>
                    <a:pt x="32315" y="0"/>
                  </a:moveTo>
                  <a:lnTo>
                    <a:pt x="27324" y="0"/>
                  </a:lnTo>
                  <a:lnTo>
                    <a:pt x="24021" y="450"/>
                  </a:lnTo>
                  <a:lnTo>
                    <a:pt x="3499" y="26244"/>
                  </a:lnTo>
                  <a:lnTo>
                    <a:pt x="4229" y="29349"/>
                  </a:lnTo>
                  <a:lnTo>
                    <a:pt x="29394" y="44354"/>
                  </a:lnTo>
                  <a:lnTo>
                    <a:pt x="33839" y="45523"/>
                  </a:lnTo>
                  <a:lnTo>
                    <a:pt x="47498" y="54768"/>
                  </a:lnTo>
                  <a:lnTo>
                    <a:pt x="47431" y="58826"/>
                  </a:lnTo>
                  <a:lnTo>
                    <a:pt x="32061" y="67233"/>
                  </a:lnTo>
                  <a:lnTo>
                    <a:pt x="58570" y="67233"/>
                  </a:lnTo>
                  <a:lnTo>
                    <a:pt x="60623" y="63277"/>
                  </a:lnTo>
                  <a:lnTo>
                    <a:pt x="61300" y="60344"/>
                  </a:lnTo>
                  <a:lnTo>
                    <a:pt x="61379" y="51981"/>
                  </a:lnTo>
                  <a:lnTo>
                    <a:pt x="60528" y="48386"/>
                  </a:lnTo>
                  <a:lnTo>
                    <a:pt x="31013" y="31483"/>
                  </a:lnTo>
                  <a:lnTo>
                    <a:pt x="28943" y="30956"/>
                  </a:lnTo>
                  <a:lnTo>
                    <a:pt x="16802" y="23571"/>
                  </a:lnTo>
                  <a:lnTo>
                    <a:pt x="16802" y="20897"/>
                  </a:lnTo>
                  <a:lnTo>
                    <a:pt x="28378" y="13004"/>
                  </a:lnTo>
                  <a:lnTo>
                    <a:pt x="57853" y="13004"/>
                  </a:lnTo>
                  <a:lnTo>
                    <a:pt x="56661" y="10839"/>
                  </a:lnTo>
                  <a:lnTo>
                    <a:pt x="34245" y="88"/>
                  </a:lnTo>
                  <a:lnTo>
                    <a:pt x="32315" y="0"/>
                  </a:lnTo>
                  <a:close/>
                </a:path>
                <a:path w="584200" h="80645" extrusionOk="0">
                  <a:moveTo>
                    <a:pt x="57853" y="13004"/>
                  </a:moveTo>
                  <a:lnTo>
                    <a:pt x="31921" y="13004"/>
                  </a:lnTo>
                  <a:lnTo>
                    <a:pt x="33705" y="13169"/>
                  </a:lnTo>
                  <a:lnTo>
                    <a:pt x="37534" y="13823"/>
                  </a:lnTo>
                  <a:lnTo>
                    <a:pt x="47174" y="26244"/>
                  </a:lnTo>
                  <a:lnTo>
                    <a:pt x="60509" y="26244"/>
                  </a:lnTo>
                  <a:lnTo>
                    <a:pt x="60509" y="22263"/>
                  </a:lnTo>
                  <a:lnTo>
                    <a:pt x="60001" y="18872"/>
                  </a:lnTo>
                  <a:lnTo>
                    <a:pt x="57944" y="13169"/>
                  </a:lnTo>
                  <a:lnTo>
                    <a:pt x="57853" y="13004"/>
                  </a:lnTo>
                  <a:close/>
                </a:path>
                <a:path w="584200" h="80645" extrusionOk="0">
                  <a:moveTo>
                    <a:pt x="122002" y="14427"/>
                  </a:moveTo>
                  <a:lnTo>
                    <a:pt x="108985" y="14427"/>
                  </a:lnTo>
                  <a:lnTo>
                    <a:pt x="108985" y="78943"/>
                  </a:lnTo>
                  <a:lnTo>
                    <a:pt x="122002" y="78943"/>
                  </a:lnTo>
                  <a:lnTo>
                    <a:pt x="122002" y="14427"/>
                  </a:lnTo>
                  <a:close/>
                </a:path>
                <a:path w="584200" h="80645" extrusionOk="0">
                  <a:moveTo>
                    <a:pt x="145967" y="1409"/>
                  </a:moveTo>
                  <a:lnTo>
                    <a:pt x="85128" y="1409"/>
                  </a:lnTo>
                  <a:lnTo>
                    <a:pt x="85128" y="14427"/>
                  </a:lnTo>
                  <a:lnTo>
                    <a:pt x="145967" y="14427"/>
                  </a:lnTo>
                  <a:lnTo>
                    <a:pt x="145967" y="1409"/>
                  </a:lnTo>
                  <a:close/>
                </a:path>
                <a:path w="584200" h="80645" extrusionOk="0">
                  <a:moveTo>
                    <a:pt x="229577" y="1409"/>
                  </a:moveTo>
                  <a:lnTo>
                    <a:pt x="171227" y="1409"/>
                  </a:lnTo>
                  <a:lnTo>
                    <a:pt x="171227" y="78943"/>
                  </a:lnTo>
                  <a:lnTo>
                    <a:pt x="229685" y="78943"/>
                  </a:lnTo>
                  <a:lnTo>
                    <a:pt x="229685" y="65932"/>
                  </a:lnTo>
                  <a:lnTo>
                    <a:pt x="184467" y="65932"/>
                  </a:lnTo>
                  <a:lnTo>
                    <a:pt x="184467" y="44564"/>
                  </a:lnTo>
                  <a:lnTo>
                    <a:pt x="226980" y="44564"/>
                  </a:lnTo>
                  <a:lnTo>
                    <a:pt x="226980" y="31229"/>
                  </a:lnTo>
                  <a:lnTo>
                    <a:pt x="184467" y="31229"/>
                  </a:lnTo>
                  <a:lnTo>
                    <a:pt x="184467" y="14427"/>
                  </a:lnTo>
                  <a:lnTo>
                    <a:pt x="229577" y="14427"/>
                  </a:lnTo>
                  <a:lnTo>
                    <a:pt x="229577" y="1409"/>
                  </a:lnTo>
                  <a:close/>
                </a:path>
                <a:path w="584200" h="80645" extrusionOk="0">
                  <a:moveTo>
                    <a:pt x="266560" y="1409"/>
                  </a:moveTo>
                  <a:lnTo>
                    <a:pt x="251485" y="1409"/>
                  </a:lnTo>
                  <a:lnTo>
                    <a:pt x="277615" y="78943"/>
                  </a:lnTo>
                  <a:lnTo>
                    <a:pt x="295624" y="78943"/>
                  </a:lnTo>
                  <a:lnTo>
                    <a:pt x="300234" y="65493"/>
                  </a:lnTo>
                  <a:lnTo>
                    <a:pt x="286950" y="65493"/>
                  </a:lnTo>
                  <a:lnTo>
                    <a:pt x="266560" y="1409"/>
                  </a:lnTo>
                  <a:close/>
                </a:path>
                <a:path w="584200" h="80645" extrusionOk="0">
                  <a:moveTo>
                    <a:pt x="322198" y="1409"/>
                  </a:moveTo>
                  <a:lnTo>
                    <a:pt x="307549" y="1409"/>
                  </a:lnTo>
                  <a:lnTo>
                    <a:pt x="286950" y="65493"/>
                  </a:lnTo>
                  <a:lnTo>
                    <a:pt x="300234" y="65493"/>
                  </a:lnTo>
                  <a:lnTo>
                    <a:pt x="322198" y="1409"/>
                  </a:lnTo>
                  <a:close/>
                </a:path>
                <a:path w="584200" h="80645" extrusionOk="0">
                  <a:moveTo>
                    <a:pt x="403529" y="1409"/>
                  </a:moveTo>
                  <a:lnTo>
                    <a:pt x="345186" y="1409"/>
                  </a:lnTo>
                  <a:lnTo>
                    <a:pt x="345186" y="78943"/>
                  </a:lnTo>
                  <a:lnTo>
                    <a:pt x="403637" y="78943"/>
                  </a:lnTo>
                  <a:lnTo>
                    <a:pt x="403637" y="65932"/>
                  </a:lnTo>
                  <a:lnTo>
                    <a:pt x="358413" y="65932"/>
                  </a:lnTo>
                  <a:lnTo>
                    <a:pt x="358413" y="44564"/>
                  </a:lnTo>
                  <a:lnTo>
                    <a:pt x="400926" y="44564"/>
                  </a:lnTo>
                  <a:lnTo>
                    <a:pt x="400926" y="31229"/>
                  </a:lnTo>
                  <a:lnTo>
                    <a:pt x="358413" y="31229"/>
                  </a:lnTo>
                  <a:lnTo>
                    <a:pt x="358413" y="14427"/>
                  </a:lnTo>
                  <a:lnTo>
                    <a:pt x="403529" y="14427"/>
                  </a:lnTo>
                  <a:lnTo>
                    <a:pt x="403529" y="1409"/>
                  </a:lnTo>
                  <a:close/>
                </a:path>
                <a:path w="584200" h="80645" extrusionOk="0">
                  <a:moveTo>
                    <a:pt x="443439" y="1409"/>
                  </a:moveTo>
                  <a:lnTo>
                    <a:pt x="431825" y="1409"/>
                  </a:lnTo>
                  <a:lnTo>
                    <a:pt x="431825" y="78943"/>
                  </a:lnTo>
                  <a:lnTo>
                    <a:pt x="444303" y="78943"/>
                  </a:lnTo>
                  <a:lnTo>
                    <a:pt x="444303" y="26568"/>
                  </a:lnTo>
                  <a:lnTo>
                    <a:pt x="461304" y="26568"/>
                  </a:lnTo>
                  <a:lnTo>
                    <a:pt x="443439" y="1409"/>
                  </a:lnTo>
                  <a:close/>
                </a:path>
                <a:path w="584200" h="80645" extrusionOk="0">
                  <a:moveTo>
                    <a:pt x="461304" y="26568"/>
                  </a:moveTo>
                  <a:lnTo>
                    <a:pt x="444303" y="26568"/>
                  </a:lnTo>
                  <a:lnTo>
                    <a:pt x="481933" y="78943"/>
                  </a:lnTo>
                  <a:lnTo>
                    <a:pt x="493648" y="78943"/>
                  </a:lnTo>
                  <a:lnTo>
                    <a:pt x="493648" y="54546"/>
                  </a:lnTo>
                  <a:lnTo>
                    <a:pt x="481171" y="54546"/>
                  </a:lnTo>
                  <a:lnTo>
                    <a:pt x="461304" y="26568"/>
                  </a:lnTo>
                  <a:close/>
                </a:path>
                <a:path w="584200" h="80645" extrusionOk="0">
                  <a:moveTo>
                    <a:pt x="493648" y="1409"/>
                  </a:moveTo>
                  <a:lnTo>
                    <a:pt x="481171" y="1409"/>
                  </a:lnTo>
                  <a:lnTo>
                    <a:pt x="481171" y="54546"/>
                  </a:lnTo>
                  <a:lnTo>
                    <a:pt x="493648" y="54546"/>
                  </a:lnTo>
                  <a:lnTo>
                    <a:pt x="493648" y="1409"/>
                  </a:lnTo>
                  <a:close/>
                </a:path>
                <a:path w="584200" h="80645" extrusionOk="0">
                  <a:moveTo>
                    <a:pt x="535831" y="50749"/>
                  </a:moveTo>
                  <a:lnTo>
                    <a:pt x="522598" y="50749"/>
                  </a:lnTo>
                  <a:lnTo>
                    <a:pt x="522598" y="54940"/>
                  </a:lnTo>
                  <a:lnTo>
                    <a:pt x="547077" y="80251"/>
                  </a:lnTo>
                  <a:lnTo>
                    <a:pt x="556831" y="80251"/>
                  </a:lnTo>
                  <a:lnTo>
                    <a:pt x="581168" y="67233"/>
                  </a:lnTo>
                  <a:lnTo>
                    <a:pt x="550113" y="67233"/>
                  </a:lnTo>
                  <a:lnTo>
                    <a:pt x="548233" y="66928"/>
                  </a:lnTo>
                  <a:lnTo>
                    <a:pt x="535831" y="53720"/>
                  </a:lnTo>
                  <a:lnTo>
                    <a:pt x="535831" y="50749"/>
                  </a:lnTo>
                  <a:close/>
                </a:path>
                <a:path w="584200" h="80645" extrusionOk="0">
                  <a:moveTo>
                    <a:pt x="554920" y="0"/>
                  </a:moveTo>
                  <a:lnTo>
                    <a:pt x="549935" y="0"/>
                  </a:lnTo>
                  <a:lnTo>
                    <a:pt x="546619" y="450"/>
                  </a:lnTo>
                  <a:lnTo>
                    <a:pt x="526098" y="26244"/>
                  </a:lnTo>
                  <a:lnTo>
                    <a:pt x="526821" y="29349"/>
                  </a:lnTo>
                  <a:lnTo>
                    <a:pt x="551992" y="44354"/>
                  </a:lnTo>
                  <a:lnTo>
                    <a:pt x="556437" y="45523"/>
                  </a:lnTo>
                  <a:lnTo>
                    <a:pt x="570102" y="54768"/>
                  </a:lnTo>
                  <a:lnTo>
                    <a:pt x="570035" y="58826"/>
                  </a:lnTo>
                  <a:lnTo>
                    <a:pt x="569639" y="60204"/>
                  </a:lnTo>
                  <a:lnTo>
                    <a:pt x="567835" y="62877"/>
                  </a:lnTo>
                  <a:lnTo>
                    <a:pt x="566597" y="63969"/>
                  </a:lnTo>
                  <a:lnTo>
                    <a:pt x="564997" y="64789"/>
                  </a:lnTo>
                  <a:lnTo>
                    <a:pt x="563416" y="65627"/>
                  </a:lnTo>
                  <a:lnTo>
                    <a:pt x="561511" y="66243"/>
                  </a:lnTo>
                  <a:lnTo>
                    <a:pt x="557110" y="67036"/>
                  </a:lnTo>
                  <a:lnTo>
                    <a:pt x="554666" y="67233"/>
                  </a:lnTo>
                  <a:lnTo>
                    <a:pt x="581168" y="67233"/>
                  </a:lnTo>
                  <a:lnTo>
                    <a:pt x="583221" y="63277"/>
                  </a:lnTo>
                  <a:lnTo>
                    <a:pt x="583904" y="60344"/>
                  </a:lnTo>
                  <a:lnTo>
                    <a:pt x="583983" y="51981"/>
                  </a:lnTo>
                  <a:lnTo>
                    <a:pt x="583133" y="48386"/>
                  </a:lnTo>
                  <a:lnTo>
                    <a:pt x="553618" y="31483"/>
                  </a:lnTo>
                  <a:lnTo>
                    <a:pt x="551541" y="30956"/>
                  </a:lnTo>
                  <a:lnTo>
                    <a:pt x="539413" y="23571"/>
                  </a:lnTo>
                  <a:lnTo>
                    <a:pt x="539413" y="20897"/>
                  </a:lnTo>
                  <a:lnTo>
                    <a:pt x="550983" y="13004"/>
                  </a:lnTo>
                  <a:lnTo>
                    <a:pt x="580457" y="13004"/>
                  </a:lnTo>
                  <a:lnTo>
                    <a:pt x="579259" y="10839"/>
                  </a:lnTo>
                  <a:lnTo>
                    <a:pt x="556856" y="88"/>
                  </a:lnTo>
                  <a:lnTo>
                    <a:pt x="554920" y="0"/>
                  </a:lnTo>
                  <a:close/>
                </a:path>
                <a:path w="584200" h="80645" extrusionOk="0">
                  <a:moveTo>
                    <a:pt x="580457" y="13004"/>
                  </a:moveTo>
                  <a:lnTo>
                    <a:pt x="554519" y="13004"/>
                  </a:lnTo>
                  <a:lnTo>
                    <a:pt x="556304" y="13169"/>
                  </a:lnTo>
                  <a:lnTo>
                    <a:pt x="560139" y="13823"/>
                  </a:lnTo>
                  <a:lnTo>
                    <a:pt x="569779" y="26244"/>
                  </a:lnTo>
                  <a:lnTo>
                    <a:pt x="583114" y="26244"/>
                  </a:lnTo>
                  <a:lnTo>
                    <a:pt x="583114" y="22263"/>
                  </a:lnTo>
                  <a:lnTo>
                    <a:pt x="582606" y="18872"/>
                  </a:lnTo>
                  <a:lnTo>
                    <a:pt x="580548" y="13169"/>
                  </a:lnTo>
                  <a:lnTo>
                    <a:pt x="580457" y="13004"/>
                  </a:lnTo>
                  <a:close/>
                </a:path>
              </a:pathLst>
            </a:custGeom>
            <a:solidFill>
              <a:srgbClr val="A32638"/>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571" name="Google Shape;571;g25bee6c2741_0_76"/>
            <p:cNvPicPr preferRelativeResize="0"/>
            <p:nvPr/>
          </p:nvPicPr>
          <p:blipFill rotWithShape="1">
            <a:blip r:embed="rId5">
              <a:alphaModFix/>
            </a:blip>
            <a:srcRect/>
            <a:stretch/>
          </p:blipFill>
          <p:spPr>
            <a:xfrm>
              <a:off x="0" y="0"/>
              <a:ext cx="12192000" cy="6858000"/>
            </a:xfrm>
            <a:prstGeom prst="rect">
              <a:avLst/>
            </a:prstGeom>
            <a:noFill/>
            <a:ln>
              <a:noFill/>
            </a:ln>
          </p:spPr>
        </p:pic>
      </p:grpSp>
      <p:sp>
        <p:nvSpPr>
          <p:cNvPr id="572" name="Google Shape;572;g25bee6c2741_0_76"/>
          <p:cNvSpPr/>
          <p:nvPr/>
        </p:nvSpPr>
        <p:spPr>
          <a:xfrm>
            <a:off x="10118034" y="6342032"/>
            <a:ext cx="1412875" cy="246379"/>
          </a:xfrm>
          <a:custGeom>
            <a:avLst/>
            <a:gdLst/>
            <a:ahLst/>
            <a:cxnLst/>
            <a:rect l="l" t="t" r="r" b="b"/>
            <a:pathLst>
              <a:path w="1412875" h="246379" extrusionOk="0">
                <a:moveTo>
                  <a:pt x="1412580" y="0"/>
                </a:moveTo>
                <a:lnTo>
                  <a:pt x="0" y="0"/>
                </a:lnTo>
                <a:lnTo>
                  <a:pt x="0" y="246220"/>
                </a:lnTo>
                <a:lnTo>
                  <a:pt x="1412580" y="246220"/>
                </a:lnTo>
                <a:lnTo>
                  <a:pt x="1412580" y="0"/>
                </a:lnTo>
                <a:close/>
              </a:path>
            </a:pathLst>
          </a:custGeom>
          <a:solidFill>
            <a:srgbClr val="A32537"/>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73" name="Google Shape;573;g25bee6c2741_0_76"/>
          <p:cNvSpPr txBox="1"/>
          <p:nvPr/>
        </p:nvSpPr>
        <p:spPr>
          <a:xfrm>
            <a:off x="1379855" y="2655872"/>
            <a:ext cx="10095300" cy="1013400"/>
          </a:xfrm>
          <a:prstGeom prst="rect">
            <a:avLst/>
          </a:prstGeom>
          <a:noFill/>
          <a:ln>
            <a:noFill/>
          </a:ln>
        </p:spPr>
        <p:txBody>
          <a:bodyPr spcFirstLastPara="1" wrap="square" lIns="0" tIns="12700" rIns="0" bIns="0" anchor="t" anchorCtr="0">
            <a:spAutoFit/>
          </a:bodyPr>
          <a:lstStyle/>
          <a:p>
            <a:pPr marL="0" marR="5080" lvl="0" indent="0" algn="ctr" rtl="0">
              <a:lnSpc>
                <a:spcPct val="113796"/>
              </a:lnSpc>
              <a:spcBef>
                <a:spcPts val="100"/>
              </a:spcBef>
              <a:spcAft>
                <a:spcPts val="0"/>
              </a:spcAft>
              <a:buClr>
                <a:srgbClr val="000000"/>
              </a:buClr>
              <a:buSzPts val="5400"/>
              <a:buFont typeface="Arial"/>
              <a:buNone/>
            </a:pPr>
            <a:r>
              <a:rPr lang="en-US" sz="6500" b="1" i="0" u="none" strike="noStrike" cap="none">
                <a:solidFill>
                  <a:srgbClr val="FFFFFF"/>
                </a:solidFill>
                <a:latin typeface="Saira Condensed"/>
                <a:ea typeface="Saira Condensed"/>
                <a:cs typeface="Saira Condensed"/>
                <a:sym typeface="Saira Condensed"/>
              </a:rPr>
              <a:t>Research</a:t>
            </a:r>
            <a:endParaRPr sz="6500" b="1" i="0" u="none" strike="noStrike" cap="none">
              <a:solidFill>
                <a:srgbClr val="000000"/>
              </a:solidFill>
              <a:latin typeface="Saira Condensed Light"/>
              <a:ea typeface="Saira Condensed Light"/>
              <a:cs typeface="Saira Condensed Light"/>
              <a:sym typeface="Saira Condensed Ligh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g25917cf4a2d_0_35"/>
          <p:cNvSpPr txBox="1">
            <a:spLocks noGrp="1"/>
          </p:cNvSpPr>
          <p:nvPr>
            <p:ph type="title"/>
          </p:nvPr>
        </p:nvSpPr>
        <p:spPr>
          <a:xfrm>
            <a:off x="527825" y="339725"/>
            <a:ext cx="116643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About Stevens</a:t>
            </a:r>
            <a:endParaRPr/>
          </a:p>
        </p:txBody>
      </p:sp>
      <p:pic>
        <p:nvPicPr>
          <p:cNvPr id="104" name="Google Shape;104;g25917cf4a2d_0_35"/>
          <p:cNvPicPr preferRelativeResize="0"/>
          <p:nvPr/>
        </p:nvPicPr>
        <p:blipFill rotWithShape="1">
          <a:blip r:embed="rId3">
            <a:alphaModFix/>
          </a:blip>
          <a:srcRect t="7452" b="7454"/>
          <a:stretch/>
        </p:blipFill>
        <p:spPr>
          <a:xfrm>
            <a:off x="4487400" y="3689700"/>
            <a:ext cx="3868037" cy="2189075"/>
          </a:xfrm>
          <a:prstGeom prst="rect">
            <a:avLst/>
          </a:prstGeom>
          <a:noFill/>
          <a:ln>
            <a:noFill/>
          </a:ln>
        </p:spPr>
      </p:pic>
      <p:pic>
        <p:nvPicPr>
          <p:cNvPr id="105" name="Google Shape;105;g25917cf4a2d_0_35" descr="A group of people wearing masks&#10;&#10;Description automatically generated with medium confidence"/>
          <p:cNvPicPr preferRelativeResize="0"/>
          <p:nvPr/>
        </p:nvPicPr>
        <p:blipFill rotWithShape="1">
          <a:blip r:embed="rId4">
            <a:alphaModFix/>
          </a:blip>
          <a:srcRect b="11190"/>
          <a:stretch/>
        </p:blipFill>
        <p:spPr>
          <a:xfrm>
            <a:off x="680224" y="3689689"/>
            <a:ext cx="3706196" cy="2189092"/>
          </a:xfrm>
          <a:prstGeom prst="rect">
            <a:avLst/>
          </a:prstGeom>
          <a:noFill/>
          <a:ln>
            <a:noFill/>
          </a:ln>
        </p:spPr>
      </p:pic>
      <p:pic>
        <p:nvPicPr>
          <p:cNvPr id="106" name="Google Shape;106;g25917cf4a2d_0_35" descr="A group of people in a lab&#10;&#10;Description automatically generated with medium confidence"/>
          <p:cNvPicPr preferRelativeResize="0"/>
          <p:nvPr/>
        </p:nvPicPr>
        <p:blipFill rotWithShape="1">
          <a:blip r:embed="rId5">
            <a:alphaModFix/>
          </a:blip>
          <a:srcRect l="12279" t="9381" b="10432"/>
          <a:stretch/>
        </p:blipFill>
        <p:spPr>
          <a:xfrm>
            <a:off x="8451254" y="3693365"/>
            <a:ext cx="3330695" cy="2185415"/>
          </a:xfrm>
          <a:prstGeom prst="rect">
            <a:avLst/>
          </a:prstGeom>
          <a:noFill/>
          <a:ln>
            <a:noFill/>
          </a:ln>
        </p:spPr>
      </p:pic>
      <p:sp>
        <p:nvSpPr>
          <p:cNvPr id="107" name="Google Shape;107;g25917cf4a2d_0_35"/>
          <p:cNvSpPr/>
          <p:nvPr/>
        </p:nvSpPr>
        <p:spPr>
          <a:xfrm rot="-417616">
            <a:off x="553827" y="3648556"/>
            <a:ext cx="284698" cy="247606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8" name="Google Shape;108;g25917cf4a2d_0_35"/>
          <p:cNvSpPr/>
          <p:nvPr/>
        </p:nvSpPr>
        <p:spPr>
          <a:xfrm rot="-421234">
            <a:off x="4271246" y="3440601"/>
            <a:ext cx="387808" cy="269095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09" name="Google Shape;109;g25917cf4a2d_0_35"/>
          <p:cNvSpPr/>
          <p:nvPr/>
        </p:nvSpPr>
        <p:spPr>
          <a:xfrm rot="-421234">
            <a:off x="8207821" y="3370851"/>
            <a:ext cx="387808" cy="269095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10" name="Google Shape;110;g25917cf4a2d_0_35"/>
          <p:cNvSpPr/>
          <p:nvPr/>
        </p:nvSpPr>
        <p:spPr>
          <a:xfrm rot="-422793">
            <a:off x="11654151" y="3235226"/>
            <a:ext cx="244547" cy="269095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11" name="Google Shape;111;g25917cf4a2d_0_35"/>
          <p:cNvSpPr txBox="1"/>
          <p:nvPr/>
        </p:nvSpPr>
        <p:spPr>
          <a:xfrm>
            <a:off x="527824" y="1312138"/>
            <a:ext cx="10939200" cy="2148900"/>
          </a:xfrm>
          <a:prstGeom prst="rect">
            <a:avLst/>
          </a:prstGeom>
          <a:noFill/>
          <a:ln>
            <a:noFill/>
          </a:ln>
        </p:spPr>
        <p:txBody>
          <a:bodyPr spcFirstLastPara="1" wrap="square" lIns="0" tIns="0" rIns="0" bIns="0" anchor="t" anchorCtr="0">
            <a:spAutoFit/>
          </a:bodyPr>
          <a:lstStyle/>
          <a:p>
            <a:pPr marL="228600" marR="0" lvl="0" indent="-228600" algn="l" rtl="0">
              <a:lnSpc>
                <a:spcPct val="90000"/>
              </a:lnSpc>
              <a:spcBef>
                <a:spcPts val="0"/>
              </a:spcBef>
              <a:spcAft>
                <a:spcPts val="0"/>
              </a:spcAft>
              <a:buClr>
                <a:srgbClr val="E7842E"/>
              </a:buClr>
              <a:buSzPts val="2200"/>
              <a:buFont typeface="Noto Sans Symbols"/>
              <a:buChar char="▪"/>
            </a:pPr>
            <a:r>
              <a:rPr lang="en-US" sz="2200" b="0" i="0" u="none" strike="noStrike" cap="none">
                <a:solidFill>
                  <a:srgbClr val="000000"/>
                </a:solidFill>
                <a:latin typeface="IBM Plex Sans Light"/>
                <a:ea typeface="IBM Plex Sans Light"/>
                <a:cs typeface="IBM Plex Sans Light"/>
                <a:sym typeface="IBM Plex Sans Light"/>
              </a:rPr>
              <a:t>Established in 1870 by the Edwin A. Stevens family, America’s first family of inventors</a:t>
            </a:r>
            <a:endParaRPr sz="2200" b="0" i="0" u="none" strike="noStrike" cap="none">
              <a:solidFill>
                <a:srgbClr val="000000"/>
              </a:solidFill>
              <a:latin typeface="IBM Plex Sans Light"/>
              <a:ea typeface="IBM Plex Sans Light"/>
              <a:cs typeface="IBM Plex Sans Light"/>
              <a:sym typeface="IBM Plex Sans Light"/>
            </a:endParaRPr>
          </a:p>
          <a:p>
            <a:pPr marL="228600" marR="0" lvl="0" indent="-228600" algn="l" rtl="0">
              <a:lnSpc>
                <a:spcPct val="90000"/>
              </a:lnSpc>
              <a:spcBef>
                <a:spcPts val="500"/>
              </a:spcBef>
              <a:spcAft>
                <a:spcPts val="0"/>
              </a:spcAft>
              <a:buClr>
                <a:srgbClr val="E7842E"/>
              </a:buClr>
              <a:buSzPts val="2200"/>
              <a:buFont typeface="Noto Sans Symbols"/>
              <a:buChar char="▪"/>
            </a:pPr>
            <a:r>
              <a:rPr lang="en-US" sz="2200" b="0" i="0" u="none" strike="noStrike" cap="none">
                <a:solidFill>
                  <a:srgbClr val="000000"/>
                </a:solidFill>
                <a:latin typeface="IBM Plex Sans Light"/>
                <a:ea typeface="IBM Plex Sans Light"/>
                <a:cs typeface="IBM Plex Sans Light"/>
                <a:sym typeface="IBM Plex Sans Light"/>
              </a:rPr>
              <a:t>Located in Hoboken, New Jersey, minutes from Manhattan</a:t>
            </a:r>
            <a:endParaRPr sz="2200" b="0" i="0" u="none" strike="noStrike" cap="none">
              <a:solidFill>
                <a:srgbClr val="000000"/>
              </a:solidFill>
              <a:latin typeface="IBM Plex Sans Light"/>
              <a:ea typeface="IBM Plex Sans Light"/>
              <a:cs typeface="IBM Plex Sans Light"/>
              <a:sym typeface="IBM Plex Sans Light"/>
            </a:endParaRPr>
          </a:p>
          <a:p>
            <a:pPr marL="228600" marR="0" lvl="0" indent="-228600" algn="l" rtl="0">
              <a:lnSpc>
                <a:spcPct val="90000"/>
              </a:lnSpc>
              <a:spcBef>
                <a:spcPts val="500"/>
              </a:spcBef>
              <a:spcAft>
                <a:spcPts val="0"/>
              </a:spcAft>
              <a:buClr>
                <a:srgbClr val="E7842E"/>
              </a:buClr>
              <a:buSzPts val="2200"/>
              <a:buFont typeface="Noto Sans Symbols"/>
              <a:buChar char="▪"/>
            </a:pPr>
            <a:r>
              <a:rPr lang="en-US" sz="2200" b="0" i="0" u="none" strike="noStrike" cap="none">
                <a:solidFill>
                  <a:schemeClr val="dk1"/>
                </a:solidFill>
                <a:latin typeface="IBM Plex Sans Light"/>
                <a:ea typeface="IBM Plex Sans Light"/>
                <a:cs typeface="IBM Plex Sans Light"/>
                <a:sym typeface="IBM Plex Sans Light"/>
              </a:rPr>
              <a:t>Introduced the first mechanical engineering degree in the U.S.</a:t>
            </a:r>
            <a:endParaRPr sz="2200" b="0" i="0" u="none" strike="noStrike" cap="none">
              <a:solidFill>
                <a:schemeClr val="dk1"/>
              </a:solidFill>
              <a:latin typeface="IBM Plex Sans Light"/>
              <a:ea typeface="IBM Plex Sans Light"/>
              <a:cs typeface="IBM Plex Sans Light"/>
              <a:sym typeface="IBM Plex Sans Light"/>
            </a:endParaRPr>
          </a:p>
          <a:p>
            <a:pPr marL="228600" marR="0" lvl="0" indent="-228600" algn="l" rtl="0">
              <a:lnSpc>
                <a:spcPct val="90000"/>
              </a:lnSpc>
              <a:spcBef>
                <a:spcPts val="500"/>
              </a:spcBef>
              <a:spcAft>
                <a:spcPts val="0"/>
              </a:spcAft>
              <a:buClr>
                <a:srgbClr val="E7842E"/>
              </a:buClr>
              <a:buSzPts val="2200"/>
              <a:buFont typeface="Noto Sans Symbols"/>
              <a:buChar char="▪"/>
            </a:pPr>
            <a:r>
              <a:rPr lang="en-US" sz="2200" b="0" i="0" u="none" strike="noStrike" cap="none">
                <a:solidFill>
                  <a:schemeClr val="dk1"/>
                </a:solidFill>
                <a:latin typeface="IBM Plex Sans Light"/>
                <a:ea typeface="IBM Plex Sans Light"/>
                <a:cs typeface="IBM Plex Sans Light"/>
                <a:sym typeface="IBM Plex Sans Light"/>
              </a:rPr>
              <a:t>Technology is at the heart of everything we do</a:t>
            </a:r>
            <a:endParaRPr sz="2200" b="0" i="0" u="none" strike="noStrike" cap="none">
              <a:solidFill>
                <a:schemeClr val="dk1"/>
              </a:solidFill>
              <a:latin typeface="IBM Plex Sans Light"/>
              <a:ea typeface="IBM Plex Sans Light"/>
              <a:cs typeface="IBM Plex Sans Light"/>
              <a:sym typeface="IBM Plex Sans Light"/>
            </a:endParaRPr>
          </a:p>
          <a:p>
            <a:pPr marL="228600" marR="0" lvl="0" indent="-228600" algn="l" rtl="0">
              <a:lnSpc>
                <a:spcPct val="90000"/>
              </a:lnSpc>
              <a:spcBef>
                <a:spcPts val="500"/>
              </a:spcBef>
              <a:spcAft>
                <a:spcPts val="0"/>
              </a:spcAft>
              <a:buClr>
                <a:srgbClr val="E7842E"/>
              </a:buClr>
              <a:buSzPts val="2200"/>
              <a:buFont typeface="Noto Sans Symbols"/>
              <a:buChar char="▪"/>
            </a:pPr>
            <a:r>
              <a:rPr lang="en-US" sz="2200" b="0" i="0" u="none" strike="noStrike" cap="none">
                <a:solidFill>
                  <a:srgbClr val="000000"/>
                </a:solidFill>
                <a:latin typeface="IBM Plex Sans Light"/>
                <a:ea typeface="IBM Plex Sans Light"/>
                <a:cs typeface="IBM Plex Sans Light"/>
                <a:sym typeface="IBM Plex Sans Light"/>
              </a:rPr>
              <a:t>Prepares leaders for our technology-driven world</a:t>
            </a:r>
            <a:endParaRPr sz="2200" b="0" i="0" u="none" strike="noStrike" cap="none">
              <a:solidFill>
                <a:srgbClr val="000000"/>
              </a:solidFill>
              <a:latin typeface="IBM Plex Sans Light"/>
              <a:ea typeface="IBM Plex Sans Light"/>
              <a:cs typeface="IBM Plex Sans Light"/>
              <a:sym typeface="IBM Plex Sans Light"/>
            </a:endParaRPr>
          </a:p>
          <a:p>
            <a:pPr marL="228600" marR="0" lvl="0" indent="-228600" algn="l" rtl="0">
              <a:lnSpc>
                <a:spcPct val="90000"/>
              </a:lnSpc>
              <a:spcBef>
                <a:spcPts val="500"/>
              </a:spcBef>
              <a:spcAft>
                <a:spcPts val="0"/>
              </a:spcAft>
              <a:buClr>
                <a:srgbClr val="E7842E"/>
              </a:buClr>
              <a:buSzPts val="2200"/>
              <a:buFont typeface="Noto Sans Symbols"/>
              <a:buChar char="▪"/>
            </a:pPr>
            <a:r>
              <a:rPr lang="en-US" sz="2200" b="0" i="0" u="none" strike="noStrike" cap="none">
                <a:solidFill>
                  <a:srgbClr val="000000"/>
                </a:solidFill>
                <a:latin typeface="IBM Plex Sans Light"/>
                <a:ea typeface="IBM Plex Sans Light"/>
                <a:cs typeface="IBM Plex Sans Light"/>
                <a:sym typeface="IBM Plex Sans Light"/>
              </a:rPr>
              <a:t>Advances science and technology research in areas of great societal need</a:t>
            </a:r>
            <a:endParaRPr sz="2200" b="0" i="0" u="none" strike="noStrike" cap="none">
              <a:solidFill>
                <a:srgbClr val="000000"/>
              </a:solidFill>
              <a:latin typeface="IBM Plex Sans Light"/>
              <a:ea typeface="IBM Plex Sans Light"/>
              <a:cs typeface="IBM Plex Sans Light"/>
              <a:sym typeface="IBM Plex Sans Light"/>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35"/>
          <p:cNvSpPr txBox="1">
            <a:spLocks noGrp="1"/>
          </p:cNvSpPr>
          <p:nvPr>
            <p:ph type="title"/>
          </p:nvPr>
        </p:nvSpPr>
        <p:spPr>
          <a:xfrm>
            <a:off x="644771" y="154725"/>
            <a:ext cx="10709031" cy="846386"/>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latin typeface="Saira Condensed"/>
                <a:ea typeface="Saira Condensed"/>
                <a:cs typeface="Saira Condensed"/>
                <a:sym typeface="Saira Condensed"/>
              </a:rPr>
              <a:t>Research Highlights</a:t>
            </a:r>
            <a:endParaRPr sz="5500"/>
          </a:p>
        </p:txBody>
      </p:sp>
      <p:sp>
        <p:nvSpPr>
          <p:cNvPr id="579" name="Google Shape;579;p35"/>
          <p:cNvSpPr txBox="1">
            <a:spLocks noGrp="1"/>
          </p:cNvSpPr>
          <p:nvPr>
            <p:ph type="body" idx="1"/>
          </p:nvPr>
        </p:nvSpPr>
        <p:spPr>
          <a:xfrm>
            <a:off x="644771" y="921750"/>
            <a:ext cx="10709031" cy="734620"/>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rgbClr val="A32538"/>
              </a:buClr>
              <a:buSzPts val="2200"/>
              <a:buFont typeface="IBM Plex Sans Light"/>
              <a:buNone/>
            </a:pPr>
            <a:r>
              <a:rPr lang="en-US" sz="2200">
                <a:solidFill>
                  <a:srgbClr val="A32538"/>
                </a:solidFill>
              </a:rPr>
              <a:t>Stevens research tackles some of the most urgent challenges facing our world today</a:t>
            </a:r>
            <a:endParaRPr/>
          </a:p>
        </p:txBody>
      </p:sp>
      <p:grpSp>
        <p:nvGrpSpPr>
          <p:cNvPr id="580" name="Google Shape;580;p35"/>
          <p:cNvGrpSpPr/>
          <p:nvPr/>
        </p:nvGrpSpPr>
        <p:grpSpPr>
          <a:xfrm>
            <a:off x="426997" y="1413678"/>
            <a:ext cx="11532523" cy="4707603"/>
            <a:chOff x="426997" y="1413678"/>
            <a:chExt cx="11532523" cy="4707603"/>
          </a:xfrm>
        </p:grpSpPr>
        <p:pic>
          <p:nvPicPr>
            <p:cNvPr id="581" name="Google Shape;581;p35"/>
            <p:cNvPicPr preferRelativeResize="0"/>
            <p:nvPr/>
          </p:nvPicPr>
          <p:blipFill rotWithShape="1">
            <a:blip r:embed="rId3">
              <a:alphaModFix/>
            </a:blip>
            <a:srcRect/>
            <a:stretch/>
          </p:blipFill>
          <p:spPr>
            <a:xfrm>
              <a:off x="3388747" y="1546302"/>
              <a:ext cx="2490081" cy="1635876"/>
            </a:xfrm>
            <a:prstGeom prst="rect">
              <a:avLst/>
            </a:prstGeom>
            <a:noFill/>
            <a:ln>
              <a:noFill/>
            </a:ln>
          </p:spPr>
        </p:pic>
        <p:pic>
          <p:nvPicPr>
            <p:cNvPr id="582" name="Google Shape;582;p35"/>
            <p:cNvPicPr preferRelativeResize="0"/>
            <p:nvPr/>
          </p:nvPicPr>
          <p:blipFill rotWithShape="1">
            <a:blip r:embed="rId4">
              <a:alphaModFix/>
            </a:blip>
            <a:srcRect/>
            <a:stretch/>
          </p:blipFill>
          <p:spPr>
            <a:xfrm>
              <a:off x="9031002" y="3878838"/>
              <a:ext cx="2490082" cy="1619911"/>
            </a:xfrm>
            <a:prstGeom prst="rect">
              <a:avLst/>
            </a:prstGeom>
            <a:noFill/>
            <a:ln>
              <a:noFill/>
            </a:ln>
          </p:spPr>
        </p:pic>
        <p:pic>
          <p:nvPicPr>
            <p:cNvPr id="583" name="Google Shape;583;p35"/>
            <p:cNvPicPr preferRelativeResize="0"/>
            <p:nvPr/>
          </p:nvPicPr>
          <p:blipFill rotWithShape="1">
            <a:blip r:embed="rId5">
              <a:alphaModFix/>
            </a:blip>
            <a:srcRect/>
            <a:stretch/>
          </p:blipFill>
          <p:spPr>
            <a:xfrm>
              <a:off x="6061100" y="1544025"/>
              <a:ext cx="2490100" cy="1637550"/>
            </a:xfrm>
            <a:prstGeom prst="rect">
              <a:avLst/>
            </a:prstGeom>
            <a:noFill/>
            <a:ln>
              <a:noFill/>
            </a:ln>
          </p:spPr>
        </p:pic>
        <p:pic>
          <p:nvPicPr>
            <p:cNvPr id="584" name="Google Shape;584;p35"/>
            <p:cNvPicPr preferRelativeResize="0"/>
            <p:nvPr/>
          </p:nvPicPr>
          <p:blipFill rotWithShape="1">
            <a:blip r:embed="rId6">
              <a:alphaModFix/>
            </a:blip>
            <a:srcRect/>
            <a:stretch/>
          </p:blipFill>
          <p:spPr>
            <a:xfrm>
              <a:off x="8734930" y="1533061"/>
              <a:ext cx="2462193" cy="1659485"/>
            </a:xfrm>
            <a:prstGeom prst="rect">
              <a:avLst/>
            </a:prstGeom>
            <a:noFill/>
            <a:ln>
              <a:noFill/>
            </a:ln>
          </p:spPr>
        </p:pic>
        <p:pic>
          <p:nvPicPr>
            <p:cNvPr id="585" name="Google Shape;585;p35" descr="A picture containing invertebrate, blue, jellyfish, hydrozoan&#10;&#10;Description automatically generated"/>
            <p:cNvPicPr preferRelativeResize="0"/>
            <p:nvPr/>
          </p:nvPicPr>
          <p:blipFill rotWithShape="1">
            <a:blip r:embed="rId7">
              <a:alphaModFix/>
            </a:blip>
            <a:srcRect/>
            <a:stretch/>
          </p:blipFill>
          <p:spPr>
            <a:xfrm>
              <a:off x="689319" y="1561655"/>
              <a:ext cx="2484970" cy="1619911"/>
            </a:xfrm>
            <a:prstGeom prst="rect">
              <a:avLst/>
            </a:prstGeom>
            <a:noFill/>
            <a:ln>
              <a:noFill/>
            </a:ln>
          </p:spPr>
        </p:pic>
        <p:pic>
          <p:nvPicPr>
            <p:cNvPr id="586" name="Google Shape;586;p35"/>
            <p:cNvPicPr preferRelativeResize="0"/>
            <p:nvPr/>
          </p:nvPicPr>
          <p:blipFill rotWithShape="1">
            <a:blip r:embed="rId8">
              <a:alphaModFix/>
            </a:blip>
            <a:srcRect t="7265" b="7255"/>
            <a:stretch/>
          </p:blipFill>
          <p:spPr>
            <a:xfrm>
              <a:off x="978125" y="3878850"/>
              <a:ext cx="2473376" cy="1619900"/>
            </a:xfrm>
            <a:prstGeom prst="rect">
              <a:avLst/>
            </a:prstGeom>
            <a:noFill/>
            <a:ln>
              <a:noFill/>
            </a:ln>
          </p:spPr>
        </p:pic>
        <p:pic>
          <p:nvPicPr>
            <p:cNvPr id="587" name="Google Shape;587;p35" descr="Graphical user interface, calendar&#10;&#10;Description automatically generated"/>
            <p:cNvPicPr preferRelativeResize="0"/>
            <p:nvPr/>
          </p:nvPicPr>
          <p:blipFill rotWithShape="1">
            <a:blip r:embed="rId9">
              <a:alphaModFix/>
            </a:blip>
            <a:srcRect l="-1"/>
            <a:stretch/>
          </p:blipFill>
          <p:spPr>
            <a:xfrm>
              <a:off x="6079575" y="3878850"/>
              <a:ext cx="2777100" cy="1619900"/>
            </a:xfrm>
            <a:prstGeom prst="rect">
              <a:avLst/>
            </a:prstGeom>
            <a:noFill/>
            <a:ln>
              <a:noFill/>
            </a:ln>
          </p:spPr>
        </p:pic>
        <p:pic>
          <p:nvPicPr>
            <p:cNvPr id="588" name="Google Shape;588;p35" descr="A picture containing indoor, table, computer, desk&#10;&#10;Description automatically generated"/>
            <p:cNvPicPr preferRelativeResize="0"/>
            <p:nvPr/>
          </p:nvPicPr>
          <p:blipFill rotWithShape="1">
            <a:blip r:embed="rId10">
              <a:alphaModFix/>
            </a:blip>
            <a:srcRect/>
            <a:stretch/>
          </p:blipFill>
          <p:spPr>
            <a:xfrm>
              <a:off x="3660075" y="3878850"/>
              <a:ext cx="2524800" cy="1619900"/>
            </a:xfrm>
            <a:prstGeom prst="rect">
              <a:avLst/>
            </a:prstGeom>
            <a:noFill/>
            <a:ln>
              <a:noFill/>
            </a:ln>
          </p:spPr>
        </p:pic>
        <p:sp>
          <p:nvSpPr>
            <p:cNvPr id="589" name="Google Shape;589;p35"/>
            <p:cNvSpPr/>
            <p:nvPr/>
          </p:nvSpPr>
          <p:spPr>
            <a:xfrm>
              <a:off x="689325" y="3163199"/>
              <a:ext cx="2484600" cy="458700"/>
            </a:xfrm>
            <a:prstGeom prst="rect">
              <a:avLst/>
            </a:prstGeom>
            <a:solidFill>
              <a:srgbClr val="A325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Saira Condensed"/>
                  <a:ea typeface="Saira Condensed"/>
                  <a:cs typeface="Saira Condensed"/>
                  <a:sym typeface="Saira Condensed"/>
                </a:rPr>
                <a:t>Artificial Intelligence</a:t>
              </a:r>
              <a:endParaRPr sz="1400" b="0" i="0" u="none" strike="noStrike" cap="none">
                <a:solidFill>
                  <a:srgbClr val="000000"/>
                </a:solidFill>
                <a:latin typeface="Arial"/>
                <a:ea typeface="Arial"/>
                <a:cs typeface="Arial"/>
                <a:sym typeface="Arial"/>
              </a:endParaRPr>
            </a:p>
          </p:txBody>
        </p:sp>
        <p:sp>
          <p:nvSpPr>
            <p:cNvPr id="590" name="Google Shape;590;p35"/>
            <p:cNvSpPr/>
            <p:nvPr/>
          </p:nvSpPr>
          <p:spPr>
            <a:xfrm>
              <a:off x="3388750" y="3163200"/>
              <a:ext cx="2490000" cy="458700"/>
            </a:xfrm>
            <a:prstGeom prst="rect">
              <a:avLst/>
            </a:prstGeom>
            <a:solidFill>
              <a:srgbClr val="363D4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Saira Condensed"/>
                  <a:ea typeface="Saira Condensed"/>
                  <a:cs typeface="Saira Condensed"/>
                  <a:sym typeface="Saira Condensed"/>
                </a:rPr>
                <a:t>Neuromechanics</a:t>
              </a:r>
              <a:endParaRPr sz="1400" b="0" i="0" u="none" strike="noStrike" cap="none">
                <a:solidFill>
                  <a:srgbClr val="000000"/>
                </a:solidFill>
                <a:latin typeface="Arial"/>
                <a:ea typeface="Arial"/>
                <a:cs typeface="Arial"/>
                <a:sym typeface="Arial"/>
              </a:endParaRPr>
            </a:p>
          </p:txBody>
        </p:sp>
        <p:sp>
          <p:nvSpPr>
            <p:cNvPr id="591" name="Google Shape;591;p35"/>
            <p:cNvSpPr/>
            <p:nvPr/>
          </p:nvSpPr>
          <p:spPr>
            <a:xfrm>
              <a:off x="6061875" y="3163188"/>
              <a:ext cx="2490000" cy="458700"/>
            </a:xfrm>
            <a:prstGeom prst="rect">
              <a:avLst/>
            </a:prstGeom>
            <a:solidFill>
              <a:srgbClr val="A32538"/>
            </a:solidFill>
            <a:ln>
              <a:noFill/>
            </a:ln>
          </p:spPr>
          <p:txBody>
            <a:bodyPr spcFirstLastPara="1" wrap="square" lIns="91425" tIns="45700" rIns="91425" bIns="45700" anchor="ctr" anchorCtr="0">
              <a:noAutofit/>
            </a:bodyPr>
            <a:lstStyle/>
            <a:p>
              <a:pPr marL="0" marR="0" lvl="0" indent="0" algn="ctr" rtl="0">
                <a:lnSpc>
                  <a:spcPct val="75000"/>
                </a:lnSpc>
                <a:spcBef>
                  <a:spcPts val="0"/>
                </a:spcBef>
                <a:spcAft>
                  <a:spcPts val="0"/>
                </a:spcAft>
                <a:buClr>
                  <a:srgbClr val="000000"/>
                </a:buClr>
                <a:buSzPts val="1800"/>
                <a:buFont typeface="Arial"/>
                <a:buNone/>
              </a:pPr>
              <a:r>
                <a:rPr lang="en-US" sz="1800" b="1" i="0" u="none" strike="noStrike" cap="none">
                  <a:solidFill>
                    <a:schemeClr val="lt1"/>
                  </a:solidFill>
                  <a:latin typeface="Saira Condensed"/>
                  <a:ea typeface="Saira Condensed"/>
                  <a:cs typeface="Saira Condensed"/>
                  <a:sym typeface="Saira Condensed"/>
                </a:rPr>
                <a:t>Cancer Research &amp; Drug Discovery</a:t>
              </a:r>
              <a:endParaRPr sz="1400" b="0" i="0" u="none" strike="noStrike" cap="none">
                <a:solidFill>
                  <a:srgbClr val="000000"/>
                </a:solidFill>
                <a:latin typeface="Arial"/>
                <a:ea typeface="Arial"/>
                <a:cs typeface="Arial"/>
                <a:sym typeface="Arial"/>
              </a:endParaRPr>
            </a:p>
          </p:txBody>
        </p:sp>
        <p:sp>
          <p:nvSpPr>
            <p:cNvPr id="592" name="Google Shape;592;p35"/>
            <p:cNvSpPr/>
            <p:nvPr/>
          </p:nvSpPr>
          <p:spPr>
            <a:xfrm>
              <a:off x="8734925" y="3163200"/>
              <a:ext cx="2462100" cy="458700"/>
            </a:xfrm>
            <a:prstGeom prst="rect">
              <a:avLst/>
            </a:prstGeom>
            <a:solidFill>
              <a:srgbClr val="363D4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Saira Condensed"/>
                  <a:ea typeface="Saira Condensed"/>
                  <a:cs typeface="Saira Condensed"/>
                  <a:sym typeface="Saira Condensed"/>
                </a:rPr>
                <a:t>Energy Innovation</a:t>
              </a:r>
              <a:endParaRPr sz="1400" b="0" i="0" u="none" strike="noStrike" cap="none">
                <a:solidFill>
                  <a:srgbClr val="000000"/>
                </a:solidFill>
                <a:latin typeface="Arial"/>
                <a:ea typeface="Arial"/>
                <a:cs typeface="Arial"/>
                <a:sym typeface="Arial"/>
              </a:endParaRPr>
            </a:p>
          </p:txBody>
        </p:sp>
        <p:sp>
          <p:nvSpPr>
            <p:cNvPr id="593" name="Google Shape;593;p35"/>
            <p:cNvSpPr/>
            <p:nvPr/>
          </p:nvSpPr>
          <p:spPr>
            <a:xfrm>
              <a:off x="963425" y="5498750"/>
              <a:ext cx="2490000" cy="458700"/>
            </a:xfrm>
            <a:prstGeom prst="rect">
              <a:avLst/>
            </a:prstGeom>
            <a:solidFill>
              <a:srgbClr val="363D4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Saira Condensed"/>
                  <a:ea typeface="Saira Condensed"/>
                  <a:cs typeface="Saira Condensed"/>
                  <a:sym typeface="Saira Condensed"/>
                </a:rPr>
                <a:t>    Cyber-Physical Systems</a:t>
              </a:r>
              <a:endParaRPr sz="1400" b="0" i="0" u="none" strike="noStrike" cap="none">
                <a:solidFill>
                  <a:srgbClr val="000000"/>
                </a:solidFill>
                <a:latin typeface="Arial"/>
                <a:ea typeface="Arial"/>
                <a:cs typeface="Arial"/>
                <a:sym typeface="Arial"/>
              </a:endParaRPr>
            </a:p>
          </p:txBody>
        </p:sp>
        <p:sp>
          <p:nvSpPr>
            <p:cNvPr id="594" name="Google Shape;594;p35"/>
            <p:cNvSpPr/>
            <p:nvPr/>
          </p:nvSpPr>
          <p:spPr>
            <a:xfrm>
              <a:off x="6352125" y="5498750"/>
              <a:ext cx="2524800" cy="458700"/>
            </a:xfrm>
            <a:prstGeom prst="rect">
              <a:avLst/>
            </a:prstGeom>
            <a:solidFill>
              <a:srgbClr val="363D4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Saira Condensed"/>
                  <a:ea typeface="Saira Condensed"/>
                  <a:cs typeface="Saira Condensed"/>
                  <a:sym typeface="Saira Condensed"/>
                </a:rPr>
                <a:t>Robotics</a:t>
              </a:r>
              <a:endParaRPr sz="1400" b="0" i="0" u="none" strike="noStrike" cap="none">
                <a:solidFill>
                  <a:srgbClr val="000000"/>
                </a:solidFill>
                <a:latin typeface="Arial"/>
                <a:ea typeface="Arial"/>
                <a:cs typeface="Arial"/>
                <a:sym typeface="Arial"/>
              </a:endParaRPr>
            </a:p>
          </p:txBody>
        </p:sp>
        <p:sp>
          <p:nvSpPr>
            <p:cNvPr id="595" name="Google Shape;595;p35"/>
            <p:cNvSpPr/>
            <p:nvPr/>
          </p:nvSpPr>
          <p:spPr>
            <a:xfrm>
              <a:off x="3658950" y="5498750"/>
              <a:ext cx="2524800" cy="458700"/>
            </a:xfrm>
            <a:prstGeom prst="rect">
              <a:avLst/>
            </a:prstGeom>
            <a:solidFill>
              <a:srgbClr val="A325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Saira Condensed"/>
                  <a:ea typeface="Saira Condensed"/>
                  <a:cs typeface="Saira Condensed"/>
                  <a:sym typeface="Saira Condensed"/>
                </a:rPr>
                <a:t>Quantum Technologies</a:t>
              </a:r>
              <a:endParaRPr sz="1400" b="0" i="0" u="none" strike="noStrike" cap="none">
                <a:solidFill>
                  <a:srgbClr val="000000"/>
                </a:solidFill>
                <a:latin typeface="Arial"/>
                <a:ea typeface="Arial"/>
                <a:cs typeface="Arial"/>
                <a:sym typeface="Arial"/>
              </a:endParaRPr>
            </a:p>
          </p:txBody>
        </p:sp>
        <p:sp>
          <p:nvSpPr>
            <p:cNvPr id="596" name="Google Shape;596;p35"/>
            <p:cNvSpPr/>
            <p:nvPr/>
          </p:nvSpPr>
          <p:spPr>
            <a:xfrm>
              <a:off x="9022700" y="5498750"/>
              <a:ext cx="2490000" cy="458700"/>
            </a:xfrm>
            <a:prstGeom prst="rect">
              <a:avLst/>
            </a:prstGeom>
            <a:solidFill>
              <a:srgbClr val="A32538"/>
            </a:solidFill>
            <a:ln>
              <a:noFill/>
            </a:ln>
          </p:spPr>
          <p:txBody>
            <a:bodyPr spcFirstLastPara="1" wrap="square" lIns="91425" tIns="45700" rIns="91425" bIns="45700" anchor="ctr" anchorCtr="0">
              <a:noAutofit/>
            </a:bodyPr>
            <a:lstStyle/>
            <a:p>
              <a:pPr marL="0" marR="0" lvl="0" indent="0" algn="ctr" rtl="0">
                <a:lnSpc>
                  <a:spcPct val="75000"/>
                </a:lnSpc>
                <a:spcBef>
                  <a:spcPts val="0"/>
                </a:spcBef>
                <a:spcAft>
                  <a:spcPts val="0"/>
                </a:spcAft>
                <a:buClr>
                  <a:srgbClr val="000000"/>
                </a:buClr>
                <a:buSzPts val="1800"/>
                <a:buFont typeface="Arial"/>
                <a:buNone/>
              </a:pPr>
              <a:r>
                <a:rPr lang="en-US" sz="1800" b="1" i="0" u="none" strike="noStrike" cap="none">
                  <a:solidFill>
                    <a:schemeClr val="lt1"/>
                  </a:solidFill>
                  <a:latin typeface="Saira Condensed"/>
                  <a:ea typeface="Saira Condensed"/>
                  <a:cs typeface="Saira Condensed"/>
                  <a:sym typeface="Saira Condensed"/>
                </a:rPr>
                <a:t>Urban &amp; Coastal </a:t>
              </a:r>
              <a:endParaRPr sz="1800" b="1" i="0" u="none" strike="noStrike" cap="none">
                <a:solidFill>
                  <a:schemeClr val="lt1"/>
                </a:solidFill>
                <a:latin typeface="Saira Condensed"/>
                <a:ea typeface="Saira Condensed"/>
                <a:cs typeface="Saira Condensed"/>
                <a:sym typeface="Saira Condensed"/>
              </a:endParaRPr>
            </a:p>
            <a:p>
              <a:pPr marL="0" marR="0" lvl="0" indent="0" algn="ctr" rtl="0">
                <a:lnSpc>
                  <a:spcPct val="75000"/>
                </a:lnSpc>
                <a:spcBef>
                  <a:spcPts val="0"/>
                </a:spcBef>
                <a:spcAft>
                  <a:spcPts val="0"/>
                </a:spcAft>
                <a:buClr>
                  <a:srgbClr val="000000"/>
                </a:buClr>
                <a:buSzPts val="1800"/>
                <a:buFont typeface="Arial"/>
                <a:buNone/>
              </a:pPr>
              <a:r>
                <a:rPr lang="en-US" sz="1800" b="1" i="0" u="none" strike="noStrike" cap="none">
                  <a:solidFill>
                    <a:schemeClr val="lt1"/>
                  </a:solidFill>
                  <a:latin typeface="Saira Condensed"/>
                  <a:ea typeface="Saira Condensed"/>
                  <a:cs typeface="Saira Condensed"/>
                  <a:sym typeface="Saira Condensed"/>
                </a:rPr>
                <a:t>Resiliency </a:t>
              </a:r>
              <a:endParaRPr sz="1400" b="0" i="0" u="none" strike="noStrike" cap="none">
                <a:solidFill>
                  <a:srgbClr val="000000"/>
                </a:solidFill>
                <a:latin typeface="Arial"/>
                <a:ea typeface="Arial"/>
                <a:cs typeface="Arial"/>
                <a:sym typeface="Arial"/>
              </a:endParaRPr>
            </a:p>
          </p:txBody>
        </p:sp>
        <p:sp>
          <p:nvSpPr>
            <p:cNvPr id="597" name="Google Shape;597;p35"/>
            <p:cNvSpPr/>
            <p:nvPr/>
          </p:nvSpPr>
          <p:spPr>
            <a:xfrm rot="-423138">
              <a:off x="560576" y="1541073"/>
              <a:ext cx="263897" cy="219225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98" name="Google Shape;598;p35"/>
            <p:cNvSpPr/>
            <p:nvPr/>
          </p:nvSpPr>
          <p:spPr>
            <a:xfrm rot="-423619">
              <a:off x="3033679" y="1433382"/>
              <a:ext cx="461298" cy="228052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99" name="Google Shape;599;p35"/>
            <p:cNvSpPr/>
            <p:nvPr/>
          </p:nvSpPr>
          <p:spPr>
            <a:xfrm rot="-423619">
              <a:off x="5723967" y="1433382"/>
              <a:ext cx="461298" cy="228052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00" name="Google Shape;600;p35"/>
            <p:cNvSpPr/>
            <p:nvPr/>
          </p:nvSpPr>
          <p:spPr>
            <a:xfrm rot="-423619">
              <a:off x="8414267" y="1433382"/>
              <a:ext cx="461298" cy="228052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01" name="Google Shape;601;p35"/>
            <p:cNvSpPr/>
            <p:nvPr/>
          </p:nvSpPr>
          <p:spPr>
            <a:xfrm rot="-423619">
              <a:off x="11015217" y="1433382"/>
              <a:ext cx="461298" cy="228052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02" name="Google Shape;602;p35"/>
            <p:cNvSpPr/>
            <p:nvPr/>
          </p:nvSpPr>
          <p:spPr>
            <a:xfrm rot="-423619">
              <a:off x="3338467" y="3818657"/>
              <a:ext cx="461298" cy="228052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03" name="Google Shape;603;p35"/>
            <p:cNvSpPr/>
            <p:nvPr/>
          </p:nvSpPr>
          <p:spPr>
            <a:xfrm rot="-423619">
              <a:off x="6011554" y="3821057"/>
              <a:ext cx="461298" cy="228052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04" name="Google Shape;604;p35"/>
            <p:cNvSpPr/>
            <p:nvPr/>
          </p:nvSpPr>
          <p:spPr>
            <a:xfrm rot="-423619">
              <a:off x="8720379" y="3744332"/>
              <a:ext cx="461298" cy="228052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05" name="Google Shape;605;p35"/>
            <p:cNvSpPr/>
            <p:nvPr/>
          </p:nvSpPr>
          <p:spPr>
            <a:xfrm rot="-423619">
              <a:off x="11359817" y="3744332"/>
              <a:ext cx="461298" cy="228052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06" name="Google Shape;606;p35"/>
            <p:cNvSpPr/>
            <p:nvPr/>
          </p:nvSpPr>
          <p:spPr>
            <a:xfrm rot="-422860">
              <a:off x="826179" y="3865189"/>
              <a:ext cx="303191" cy="219225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36"/>
          <p:cNvSpPr txBox="1">
            <a:spLocks noGrp="1"/>
          </p:cNvSpPr>
          <p:nvPr>
            <p:ph type="title"/>
          </p:nvPr>
        </p:nvSpPr>
        <p:spPr>
          <a:xfrm>
            <a:off x="725099" y="283971"/>
            <a:ext cx="100266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8 Research Centers</a:t>
            </a:r>
            <a:endParaRPr/>
          </a:p>
        </p:txBody>
      </p:sp>
      <p:sp>
        <p:nvSpPr>
          <p:cNvPr id="612" name="Google Shape;612;p36"/>
          <p:cNvSpPr txBox="1">
            <a:spLocks noGrp="1"/>
          </p:cNvSpPr>
          <p:nvPr>
            <p:ph type="body" idx="1"/>
          </p:nvPr>
        </p:nvSpPr>
        <p:spPr>
          <a:xfrm>
            <a:off x="725099" y="1519503"/>
            <a:ext cx="10164300" cy="4307400"/>
          </a:xfrm>
          <a:prstGeom prst="rect">
            <a:avLst/>
          </a:prstGeom>
          <a:noFill/>
          <a:ln>
            <a:noFill/>
          </a:ln>
        </p:spPr>
        <p:txBody>
          <a:bodyPr spcFirstLastPara="1" wrap="square" lIns="0" tIns="0" rIns="0" bIns="0" anchor="t" anchorCtr="0">
            <a:spAutoFit/>
          </a:bodyPr>
          <a:lstStyle/>
          <a:p>
            <a:pPr marL="283210" lvl="0" indent="-295910" algn="l" rtl="0">
              <a:lnSpc>
                <a:spcPct val="100000"/>
              </a:lnSpc>
              <a:spcBef>
                <a:spcPts val="0"/>
              </a:spcBef>
              <a:spcAft>
                <a:spcPts val="0"/>
              </a:spcAft>
              <a:buClr>
                <a:srgbClr val="E7842E"/>
              </a:buClr>
              <a:buSzPts val="3000"/>
              <a:buFont typeface="Noto Sans Symbols"/>
              <a:buChar char="▪"/>
            </a:pPr>
            <a:r>
              <a:rPr lang="en-US" sz="3000" u="none" strike="noStrike">
                <a:solidFill>
                  <a:srgbClr val="000000"/>
                </a:solidFill>
                <a:latin typeface="IBM Plex Sans Light"/>
                <a:ea typeface="IBM Plex Sans Light"/>
                <a:cs typeface="IBM Plex Sans Light"/>
                <a:sym typeface="IBM Plex Sans Light"/>
              </a:rPr>
              <a:t>Center for Environmental Systems​</a:t>
            </a:r>
            <a:endParaRPr sz="3000">
              <a:solidFill>
                <a:srgbClr val="000000"/>
              </a:solidFill>
            </a:endParaRPr>
          </a:p>
          <a:p>
            <a:pPr marL="283210" lvl="0" indent="-295910" algn="l" rtl="0">
              <a:lnSpc>
                <a:spcPct val="100000"/>
              </a:lnSpc>
              <a:spcBef>
                <a:spcPts val="0"/>
              </a:spcBef>
              <a:spcAft>
                <a:spcPts val="0"/>
              </a:spcAft>
              <a:buClr>
                <a:srgbClr val="E7842E"/>
              </a:buClr>
              <a:buSzPts val="3000"/>
              <a:buFont typeface="Noto Sans Symbols"/>
              <a:buChar char="▪"/>
            </a:pPr>
            <a:r>
              <a:rPr lang="en-US" sz="3000">
                <a:solidFill>
                  <a:schemeClr val="dk1"/>
                </a:solidFill>
              </a:rPr>
              <a:t>Semcer Center for Healthcare Innovation​</a:t>
            </a:r>
            <a:endParaRPr sz="3000">
              <a:solidFill>
                <a:srgbClr val="000000"/>
              </a:solidFill>
            </a:endParaRPr>
          </a:p>
          <a:p>
            <a:pPr marL="283210" lvl="0" indent="-295910" algn="l" rtl="0">
              <a:lnSpc>
                <a:spcPct val="100000"/>
              </a:lnSpc>
              <a:spcBef>
                <a:spcPts val="0"/>
              </a:spcBef>
              <a:spcAft>
                <a:spcPts val="0"/>
              </a:spcAft>
              <a:buClr>
                <a:srgbClr val="E7842E"/>
              </a:buClr>
              <a:buSzPts val="3000"/>
              <a:buFont typeface="Noto Sans Symbols"/>
              <a:buChar char="▪"/>
            </a:pPr>
            <a:r>
              <a:rPr lang="en-US" sz="3000">
                <a:solidFill>
                  <a:srgbClr val="000000"/>
                </a:solidFill>
              </a:rPr>
              <a:t>Center for Innovative Computing and Networked Systems</a:t>
            </a:r>
            <a:endParaRPr sz="3000"/>
          </a:p>
          <a:p>
            <a:pPr marL="283210" lvl="0" indent="-295910" algn="l" rtl="0">
              <a:lnSpc>
                <a:spcPct val="100000"/>
              </a:lnSpc>
              <a:spcBef>
                <a:spcPts val="500"/>
              </a:spcBef>
              <a:spcAft>
                <a:spcPts val="0"/>
              </a:spcAft>
              <a:buClr>
                <a:srgbClr val="E7842E"/>
              </a:buClr>
              <a:buSzPts val="3000"/>
              <a:buFont typeface="Noto Sans Symbols"/>
              <a:buChar char="▪"/>
            </a:pPr>
            <a:r>
              <a:rPr lang="en-US" sz="3000" u="none" strike="noStrike">
                <a:solidFill>
                  <a:srgbClr val="000000"/>
                </a:solidFill>
                <a:latin typeface="IBM Plex Sans Light"/>
                <a:ea typeface="IBM Plex Sans Light"/>
                <a:cs typeface="IBM Plex Sans Light"/>
                <a:sym typeface="IBM Plex Sans Light"/>
              </a:rPr>
              <a:t>Center for Quantum Science and Engineering​</a:t>
            </a:r>
            <a:endParaRPr sz="3000"/>
          </a:p>
          <a:p>
            <a:pPr marL="283210" lvl="0" indent="-295910" algn="l" rtl="0">
              <a:lnSpc>
                <a:spcPct val="100000"/>
              </a:lnSpc>
              <a:spcBef>
                <a:spcPts val="500"/>
              </a:spcBef>
              <a:spcAft>
                <a:spcPts val="0"/>
              </a:spcAft>
              <a:buClr>
                <a:srgbClr val="E7842E"/>
              </a:buClr>
              <a:buSzPts val="3000"/>
              <a:buFont typeface="Noto Sans Symbols"/>
              <a:buChar char="▪"/>
            </a:pPr>
            <a:r>
              <a:rPr lang="en-US" sz="3000" u="none" strike="noStrike">
                <a:solidFill>
                  <a:srgbClr val="000000"/>
                </a:solidFill>
                <a:latin typeface="IBM Plex Sans Light"/>
                <a:ea typeface="IBM Plex Sans Light"/>
                <a:cs typeface="IBM Plex Sans Light"/>
                <a:sym typeface="IBM Plex Sans Light"/>
              </a:rPr>
              <a:t>Davidson Laboratory​</a:t>
            </a:r>
            <a:endParaRPr sz="3000">
              <a:solidFill>
                <a:srgbClr val="000000"/>
              </a:solidFill>
            </a:endParaRPr>
          </a:p>
          <a:p>
            <a:pPr marL="283210" lvl="0" indent="-295910" algn="l" rtl="0">
              <a:lnSpc>
                <a:spcPct val="100000"/>
              </a:lnSpc>
              <a:spcBef>
                <a:spcPts val="500"/>
              </a:spcBef>
              <a:spcAft>
                <a:spcPts val="0"/>
              </a:spcAft>
              <a:buClr>
                <a:srgbClr val="E7842E"/>
              </a:buClr>
              <a:buSzPts val="3000"/>
              <a:buFont typeface="Noto Sans Symbols"/>
              <a:buChar char="▪"/>
            </a:pPr>
            <a:r>
              <a:rPr lang="en-US" sz="3000">
                <a:solidFill>
                  <a:srgbClr val="000000"/>
                </a:solidFill>
              </a:rPr>
              <a:t>Stevens Center for Sustainability</a:t>
            </a:r>
            <a:endParaRPr sz="3000">
              <a:solidFill>
                <a:srgbClr val="000000"/>
              </a:solidFill>
            </a:endParaRPr>
          </a:p>
          <a:p>
            <a:pPr marL="283210" lvl="0" indent="-295910" algn="l" rtl="0">
              <a:lnSpc>
                <a:spcPct val="100000"/>
              </a:lnSpc>
              <a:spcBef>
                <a:spcPts val="500"/>
              </a:spcBef>
              <a:spcAft>
                <a:spcPts val="0"/>
              </a:spcAft>
              <a:buClr>
                <a:srgbClr val="E7842E"/>
              </a:buClr>
              <a:buSzPts val="3000"/>
              <a:buFont typeface="Noto Sans Symbols"/>
              <a:buChar char="▪"/>
            </a:pPr>
            <a:r>
              <a:rPr lang="en-US" sz="3000" u="none" strike="noStrike">
                <a:solidFill>
                  <a:srgbClr val="000000"/>
                </a:solidFill>
                <a:latin typeface="IBM Plex Sans Light"/>
                <a:ea typeface="IBM Plex Sans Light"/>
                <a:cs typeface="IBM Plex Sans Light"/>
                <a:sym typeface="IBM Plex Sans Light"/>
              </a:rPr>
              <a:t>Stevens Institute for Artificial Intelligence​</a:t>
            </a:r>
            <a:endParaRPr sz="3000">
              <a:solidFill>
                <a:srgbClr val="000000"/>
              </a:solidFill>
            </a:endParaRPr>
          </a:p>
          <a:p>
            <a:pPr marL="283210" lvl="0" indent="-295910" algn="l" rtl="0">
              <a:lnSpc>
                <a:spcPct val="100000"/>
              </a:lnSpc>
              <a:spcBef>
                <a:spcPts val="500"/>
              </a:spcBef>
              <a:spcAft>
                <a:spcPts val="0"/>
              </a:spcAft>
              <a:buClr>
                <a:srgbClr val="E7842E"/>
              </a:buClr>
              <a:buSzPts val="3000"/>
              <a:buFont typeface="Noto Sans Symbols"/>
              <a:buChar char="▪"/>
            </a:pPr>
            <a:r>
              <a:rPr lang="en-US" sz="3000">
                <a:solidFill>
                  <a:srgbClr val="000000"/>
                </a:solidFill>
              </a:rPr>
              <a:t>Systems Engineering Research Center</a:t>
            </a:r>
            <a:endParaRPr sz="3000">
              <a:solidFill>
                <a:srgbClr val="000000"/>
              </a:solidFill>
            </a:endParaRPr>
          </a:p>
          <a:p>
            <a:pPr marL="0" lvl="0" indent="0" algn="l" rtl="0">
              <a:lnSpc>
                <a:spcPct val="100000"/>
              </a:lnSpc>
              <a:spcBef>
                <a:spcPts val="0"/>
              </a:spcBef>
              <a:spcAft>
                <a:spcPts val="0"/>
              </a:spcAft>
              <a:buSzPts val="1400"/>
              <a:buNone/>
            </a:pP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31"/>
          <p:cNvSpPr txBox="1"/>
          <p:nvPr/>
        </p:nvSpPr>
        <p:spPr>
          <a:xfrm>
            <a:off x="642554" y="319125"/>
            <a:ext cx="10989000" cy="939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500"/>
              <a:buFont typeface="Arial"/>
              <a:buNone/>
            </a:pPr>
            <a:r>
              <a:rPr lang="en-US" sz="5500" b="1" i="0" u="none" strike="noStrike" cap="none">
                <a:solidFill>
                  <a:srgbClr val="363D45"/>
                </a:solidFill>
                <a:latin typeface="Saira Condensed"/>
                <a:ea typeface="Saira Condensed"/>
                <a:cs typeface="Saira Condensed"/>
                <a:sym typeface="Saira Condensed"/>
              </a:rPr>
              <a:t>Research Funding Awards</a:t>
            </a:r>
            <a:endParaRPr sz="5500" b="0" i="0" u="none" strike="noStrike" cap="none">
              <a:solidFill>
                <a:srgbClr val="000000"/>
              </a:solidFill>
              <a:latin typeface="Arial"/>
              <a:ea typeface="Arial"/>
              <a:cs typeface="Arial"/>
              <a:sym typeface="Arial"/>
            </a:endParaRPr>
          </a:p>
        </p:txBody>
      </p:sp>
      <p:pic>
        <p:nvPicPr>
          <p:cNvPr id="618" name="Google Shape;618;p31" title="Points scored"/>
          <p:cNvPicPr preferRelativeResize="0"/>
          <p:nvPr/>
        </p:nvPicPr>
        <p:blipFill>
          <a:blip r:embed="rId3">
            <a:alphaModFix/>
          </a:blip>
          <a:stretch>
            <a:fillRect/>
          </a:stretch>
        </p:blipFill>
        <p:spPr>
          <a:xfrm>
            <a:off x="1779975" y="1258125"/>
            <a:ext cx="8202849" cy="507210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32"/>
          <p:cNvSpPr txBox="1"/>
          <p:nvPr/>
        </p:nvSpPr>
        <p:spPr>
          <a:xfrm>
            <a:off x="672077" y="348275"/>
            <a:ext cx="10657200" cy="939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5500"/>
              <a:buFont typeface="Arial"/>
              <a:buNone/>
            </a:pPr>
            <a:r>
              <a:rPr lang="en-US" sz="5500" b="1" i="0" u="none" strike="noStrike" cap="none">
                <a:solidFill>
                  <a:srgbClr val="363D45"/>
                </a:solidFill>
                <a:latin typeface="Saira Condensed"/>
                <a:ea typeface="Saira Condensed"/>
                <a:cs typeface="Saira Condensed"/>
                <a:sym typeface="Saira Condensed"/>
              </a:rPr>
              <a:t>Research Expenditures</a:t>
            </a:r>
            <a:endParaRPr sz="5500" b="0" i="0" u="none" strike="noStrike" cap="none">
              <a:solidFill>
                <a:srgbClr val="000000"/>
              </a:solidFill>
              <a:latin typeface="Arial"/>
              <a:ea typeface="Arial"/>
              <a:cs typeface="Arial"/>
              <a:sym typeface="Arial"/>
            </a:endParaRPr>
          </a:p>
        </p:txBody>
      </p:sp>
      <p:pic>
        <p:nvPicPr>
          <p:cNvPr id="624" name="Google Shape;624;p32" title="Points scored"/>
          <p:cNvPicPr preferRelativeResize="0"/>
          <p:nvPr/>
        </p:nvPicPr>
        <p:blipFill rotWithShape="1">
          <a:blip r:embed="rId3">
            <a:alphaModFix/>
          </a:blip>
          <a:srcRect l="1951"/>
          <a:stretch/>
        </p:blipFill>
        <p:spPr>
          <a:xfrm>
            <a:off x="2022137" y="1287275"/>
            <a:ext cx="8147724" cy="5045721"/>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g39fd1afb72e_0_1"/>
          <p:cNvSpPr txBox="1">
            <a:spLocks noGrp="1"/>
          </p:cNvSpPr>
          <p:nvPr>
            <p:ph type="title"/>
          </p:nvPr>
        </p:nvSpPr>
        <p:spPr>
          <a:xfrm>
            <a:off x="725098" y="283971"/>
            <a:ext cx="113145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2025 Young Investigator Awardees</a:t>
            </a:r>
            <a:endParaRPr/>
          </a:p>
        </p:txBody>
      </p:sp>
      <p:sp>
        <p:nvSpPr>
          <p:cNvPr id="630" name="Google Shape;630;g39fd1afb72e_0_1"/>
          <p:cNvSpPr txBox="1">
            <a:spLocks noGrp="1"/>
          </p:cNvSpPr>
          <p:nvPr>
            <p:ph type="body" idx="1"/>
          </p:nvPr>
        </p:nvSpPr>
        <p:spPr>
          <a:xfrm>
            <a:off x="814938" y="1857225"/>
            <a:ext cx="10562100" cy="3027300"/>
          </a:xfrm>
          <a:prstGeom prst="rect">
            <a:avLst/>
          </a:prstGeom>
          <a:noFill/>
          <a:ln>
            <a:noFill/>
          </a:ln>
        </p:spPr>
        <p:txBody>
          <a:bodyPr spcFirstLastPara="1" wrap="square" lIns="0" tIns="0" rIns="0" bIns="0" anchor="t" anchorCtr="0">
            <a:spAutoFit/>
          </a:bodyPr>
          <a:lstStyle/>
          <a:p>
            <a:pPr marL="283210" lvl="0" indent="-327660" algn="l" rtl="0">
              <a:lnSpc>
                <a:spcPct val="150000"/>
              </a:lnSpc>
              <a:spcBef>
                <a:spcPts val="0"/>
              </a:spcBef>
              <a:spcAft>
                <a:spcPts val="0"/>
              </a:spcAft>
              <a:buClr>
                <a:srgbClr val="E7842E"/>
              </a:buClr>
              <a:buSzPts val="3500"/>
              <a:buFont typeface="Noto Sans Symbols"/>
              <a:buChar char="▪"/>
            </a:pPr>
            <a:r>
              <a:rPr lang="en-US" sz="3500" b="1">
                <a:solidFill>
                  <a:srgbClr val="000000"/>
                </a:solidFill>
                <a:latin typeface="IBM Plex Sans"/>
                <a:ea typeface="IBM Plex Sans"/>
                <a:cs typeface="IBM Plex Sans"/>
                <a:sym typeface="IBM Plex Sans"/>
              </a:rPr>
              <a:t>Tegan Brennan</a:t>
            </a:r>
            <a:r>
              <a:rPr lang="en-US" sz="3500">
                <a:solidFill>
                  <a:srgbClr val="000000"/>
                </a:solidFill>
              </a:rPr>
              <a:t> (CS) - NSF CAREER </a:t>
            </a:r>
            <a:r>
              <a:rPr lang="en-US" sz="3500">
                <a:solidFill>
                  <a:schemeClr val="dk1"/>
                </a:solidFill>
              </a:rPr>
              <a:t>Award</a:t>
            </a:r>
            <a:endParaRPr sz="3500">
              <a:solidFill>
                <a:schemeClr val="dk1"/>
              </a:solidFill>
            </a:endParaRPr>
          </a:p>
          <a:p>
            <a:pPr marL="283210" lvl="0" indent="-327660" algn="l" rtl="0">
              <a:lnSpc>
                <a:spcPct val="150000"/>
              </a:lnSpc>
              <a:spcBef>
                <a:spcPts val="0"/>
              </a:spcBef>
              <a:spcAft>
                <a:spcPts val="0"/>
              </a:spcAft>
              <a:buClr>
                <a:srgbClr val="E7842E"/>
              </a:buClr>
              <a:buSzPts val="3500"/>
              <a:buFont typeface="Noto Sans Symbols"/>
              <a:buChar char="▪"/>
            </a:pPr>
            <a:r>
              <a:rPr lang="en-US" sz="3500" b="1">
                <a:solidFill>
                  <a:schemeClr val="dk1"/>
                </a:solidFill>
                <a:latin typeface="IBM Plex Sans"/>
                <a:ea typeface="IBM Plex Sans"/>
                <a:cs typeface="IBM Plex Sans"/>
                <a:sym typeface="IBM Plex Sans"/>
              </a:rPr>
              <a:t>Rod Kim</a:t>
            </a:r>
            <a:r>
              <a:rPr lang="en-US" sz="3500">
                <a:solidFill>
                  <a:schemeClr val="dk1"/>
                </a:solidFill>
              </a:rPr>
              <a:t> (ECE) - NSF CAREER Award</a:t>
            </a:r>
            <a:endParaRPr sz="3500">
              <a:solidFill>
                <a:schemeClr val="dk1"/>
              </a:solidFill>
            </a:endParaRPr>
          </a:p>
          <a:p>
            <a:pPr marL="283210" lvl="0" indent="-327660" algn="l" rtl="0">
              <a:lnSpc>
                <a:spcPct val="150000"/>
              </a:lnSpc>
              <a:spcBef>
                <a:spcPts val="0"/>
              </a:spcBef>
              <a:spcAft>
                <a:spcPts val="0"/>
              </a:spcAft>
              <a:buClr>
                <a:srgbClr val="E7842E"/>
              </a:buClr>
              <a:buSzPts val="3500"/>
              <a:buFont typeface="Noto Sans Symbols"/>
              <a:buChar char="▪"/>
            </a:pPr>
            <a:r>
              <a:rPr lang="en-US" sz="3500" b="1">
                <a:solidFill>
                  <a:srgbClr val="000000"/>
                </a:solidFill>
                <a:latin typeface="IBM Plex Sans"/>
                <a:ea typeface="IBM Plex Sans"/>
                <a:cs typeface="IBM Plex Sans"/>
                <a:sym typeface="IBM Plex Sans"/>
              </a:rPr>
              <a:t>Ying Wang</a:t>
            </a:r>
            <a:r>
              <a:rPr lang="en-US" sz="3500">
                <a:solidFill>
                  <a:srgbClr val="000000"/>
                </a:solidFill>
              </a:rPr>
              <a:t> (SE) - ARO Early Career Award</a:t>
            </a:r>
            <a:endParaRPr sz="3500">
              <a:solidFill>
                <a:srgbClr val="000000"/>
              </a:solidFill>
            </a:endParaRPr>
          </a:p>
          <a:p>
            <a:pPr marL="283210" lvl="0" indent="-327660" algn="l" rtl="0">
              <a:lnSpc>
                <a:spcPct val="150000"/>
              </a:lnSpc>
              <a:spcBef>
                <a:spcPts val="500"/>
              </a:spcBef>
              <a:spcAft>
                <a:spcPts val="0"/>
              </a:spcAft>
              <a:buClr>
                <a:srgbClr val="E7842E"/>
              </a:buClr>
              <a:buSzPts val="3500"/>
              <a:buFont typeface="Noto Sans Symbols"/>
              <a:buChar char="▪"/>
            </a:pPr>
            <a:r>
              <a:rPr lang="en-US" sz="3500" b="1">
                <a:solidFill>
                  <a:schemeClr val="dk1"/>
                </a:solidFill>
                <a:latin typeface="IBM Plex Sans"/>
                <a:ea typeface="IBM Plex Sans"/>
                <a:cs typeface="IBM Plex Sans"/>
                <a:sym typeface="IBM Plex Sans"/>
              </a:rPr>
              <a:t>Tao Ye </a:t>
            </a:r>
            <a:r>
              <a:rPr lang="en-US" sz="3500">
                <a:solidFill>
                  <a:schemeClr val="dk1"/>
                </a:solidFill>
              </a:rPr>
              <a:t>(CEOE) - NSF CAREER Award</a:t>
            </a:r>
            <a:endParaRPr sz="3500">
              <a:solidFill>
                <a:schemeClr val="dk1"/>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g2d2eb13f581_1_10"/>
          <p:cNvSpPr txBox="1">
            <a:spLocks noGrp="1"/>
          </p:cNvSpPr>
          <p:nvPr>
            <p:ph type="title"/>
          </p:nvPr>
        </p:nvSpPr>
        <p:spPr>
          <a:xfrm>
            <a:off x="725098" y="283971"/>
            <a:ext cx="113145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YIA Awards at Stevens Since FY10</a:t>
            </a:r>
            <a:endParaRPr/>
          </a:p>
        </p:txBody>
      </p:sp>
      <p:sp>
        <p:nvSpPr>
          <p:cNvPr id="636" name="Google Shape;636;g2d2eb13f581_1_10"/>
          <p:cNvSpPr txBox="1"/>
          <p:nvPr/>
        </p:nvSpPr>
        <p:spPr>
          <a:xfrm>
            <a:off x="9939584" y="5984299"/>
            <a:ext cx="1668000" cy="323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500">
                <a:solidFill>
                  <a:srgbClr val="363D45"/>
                </a:solidFill>
                <a:latin typeface="Arial"/>
                <a:ea typeface="Arial"/>
                <a:cs typeface="Arial"/>
                <a:sym typeface="Arial"/>
              </a:rPr>
              <a:t>* As of 11/2/25</a:t>
            </a:r>
            <a:endParaRPr sz="1100"/>
          </a:p>
        </p:txBody>
      </p:sp>
      <p:pic>
        <p:nvPicPr>
          <p:cNvPr id="637" name="Google Shape;637;g2d2eb13f581_1_10"/>
          <p:cNvPicPr preferRelativeResize="0"/>
          <p:nvPr/>
        </p:nvPicPr>
        <p:blipFill>
          <a:blip r:embed="rId3">
            <a:alphaModFix/>
          </a:blip>
          <a:stretch>
            <a:fillRect/>
          </a:stretch>
        </p:blipFill>
        <p:spPr>
          <a:xfrm>
            <a:off x="725100" y="1505225"/>
            <a:ext cx="10558451" cy="410442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Shape 641"/>
        <p:cNvGrpSpPr/>
        <p:nvPr/>
      </p:nvGrpSpPr>
      <p:grpSpPr>
        <a:xfrm>
          <a:off x="0" y="0"/>
          <a:ext cx="0" cy="0"/>
          <a:chOff x="0" y="0"/>
          <a:chExt cx="0" cy="0"/>
        </a:xfrm>
      </p:grpSpPr>
      <p:sp>
        <p:nvSpPr>
          <p:cNvPr id="642" name="Google Shape;642;g25bee6c2741_0_95"/>
          <p:cNvSpPr/>
          <p:nvPr/>
        </p:nvSpPr>
        <p:spPr>
          <a:xfrm>
            <a:off x="11353798" y="0"/>
            <a:ext cx="838200" cy="6855459"/>
          </a:xfrm>
          <a:custGeom>
            <a:avLst/>
            <a:gdLst/>
            <a:ahLst/>
            <a:cxnLst/>
            <a:rect l="l" t="t" r="r" b="b"/>
            <a:pathLst>
              <a:path w="838200" h="6855459" extrusionOk="0">
                <a:moveTo>
                  <a:pt x="838200" y="0"/>
                </a:moveTo>
                <a:lnTo>
                  <a:pt x="0" y="0"/>
                </a:lnTo>
                <a:lnTo>
                  <a:pt x="838200" y="6855402"/>
                </a:lnTo>
                <a:lnTo>
                  <a:pt x="838200" y="0"/>
                </a:lnTo>
                <a:close/>
              </a:path>
            </a:pathLst>
          </a:custGeom>
          <a:solidFill>
            <a:srgbClr val="F1F2F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643" name="Google Shape;643;g25bee6c2741_0_95"/>
          <p:cNvPicPr preferRelativeResize="0"/>
          <p:nvPr/>
        </p:nvPicPr>
        <p:blipFill rotWithShape="1">
          <a:blip r:embed="rId3">
            <a:alphaModFix/>
          </a:blip>
          <a:srcRect/>
          <a:stretch/>
        </p:blipFill>
        <p:spPr>
          <a:xfrm>
            <a:off x="298621" y="6394640"/>
            <a:ext cx="164757" cy="164719"/>
          </a:xfrm>
          <a:prstGeom prst="rect">
            <a:avLst/>
          </a:prstGeom>
          <a:noFill/>
          <a:ln>
            <a:noFill/>
          </a:ln>
        </p:spPr>
      </p:pic>
      <p:sp>
        <p:nvSpPr>
          <p:cNvPr id="644" name="Google Shape;644;g25bee6c2741_0_95"/>
          <p:cNvSpPr/>
          <p:nvPr/>
        </p:nvSpPr>
        <p:spPr>
          <a:xfrm>
            <a:off x="381000" y="0"/>
            <a:ext cx="0" cy="6258560"/>
          </a:xfrm>
          <a:custGeom>
            <a:avLst/>
            <a:gdLst/>
            <a:ahLst/>
            <a:cxnLst/>
            <a:rect l="l" t="t" r="r" b="b"/>
            <a:pathLst>
              <a:path w="120000" h="6258560" extrusionOk="0">
                <a:moveTo>
                  <a:pt x="0" y="6258267"/>
                </a:moveTo>
                <a:lnTo>
                  <a:pt x="0" y="0"/>
                </a:lnTo>
              </a:path>
            </a:pathLst>
          </a:custGeom>
          <a:noFill/>
          <a:ln w="9525" cap="flat" cmpd="sng">
            <a:solidFill>
              <a:srgbClr val="E4E5E6"/>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45" name="Google Shape;645;g25bee6c2741_0_95"/>
          <p:cNvSpPr/>
          <p:nvPr/>
        </p:nvSpPr>
        <p:spPr>
          <a:xfrm>
            <a:off x="11530614" y="6476999"/>
            <a:ext cx="140970" cy="0"/>
          </a:xfrm>
          <a:custGeom>
            <a:avLst/>
            <a:gdLst/>
            <a:ahLst/>
            <a:cxnLst/>
            <a:rect l="l" t="t" r="r" b="b"/>
            <a:pathLst>
              <a:path w="140970" h="120000" extrusionOk="0">
                <a:moveTo>
                  <a:pt x="0" y="0"/>
                </a:moveTo>
                <a:lnTo>
                  <a:pt x="140685" y="0"/>
                </a:lnTo>
              </a:path>
            </a:pathLst>
          </a:custGeom>
          <a:noFill/>
          <a:ln w="9525" cap="flat" cmpd="sng">
            <a:solidFill>
              <a:srgbClr val="E4E5E6"/>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46" name="Google Shape;646;g25bee6c2741_0_95"/>
          <p:cNvSpPr/>
          <p:nvPr/>
        </p:nvSpPr>
        <p:spPr>
          <a:xfrm>
            <a:off x="3162300" y="6476999"/>
            <a:ext cx="6955790" cy="0"/>
          </a:xfrm>
          <a:custGeom>
            <a:avLst/>
            <a:gdLst/>
            <a:ahLst/>
            <a:cxnLst/>
            <a:rect l="l" t="t" r="r" b="b"/>
            <a:pathLst>
              <a:path w="6955790" h="120000" extrusionOk="0">
                <a:moveTo>
                  <a:pt x="0" y="0"/>
                </a:moveTo>
                <a:lnTo>
                  <a:pt x="6955734" y="0"/>
                </a:lnTo>
              </a:path>
            </a:pathLst>
          </a:custGeom>
          <a:noFill/>
          <a:ln w="9525" cap="flat" cmpd="sng">
            <a:solidFill>
              <a:srgbClr val="E4E5E6"/>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647" name="Google Shape;647;g25bee6c2741_0_95"/>
          <p:cNvPicPr preferRelativeResize="0"/>
          <p:nvPr/>
        </p:nvPicPr>
        <p:blipFill rotWithShape="1">
          <a:blip r:embed="rId4">
            <a:alphaModFix/>
          </a:blip>
          <a:srcRect/>
          <a:stretch/>
        </p:blipFill>
        <p:spPr>
          <a:xfrm>
            <a:off x="1248860" y="6421786"/>
            <a:ext cx="1786439" cy="110458"/>
          </a:xfrm>
          <a:prstGeom prst="rect">
            <a:avLst/>
          </a:prstGeom>
          <a:noFill/>
          <a:ln>
            <a:noFill/>
          </a:ln>
        </p:spPr>
      </p:pic>
      <p:grpSp>
        <p:nvGrpSpPr>
          <p:cNvPr id="648" name="Google Shape;648;g25bee6c2741_0_95"/>
          <p:cNvGrpSpPr/>
          <p:nvPr/>
        </p:nvGrpSpPr>
        <p:grpSpPr>
          <a:xfrm>
            <a:off x="0" y="0"/>
            <a:ext cx="12192000" cy="6858000"/>
            <a:chOff x="0" y="0"/>
            <a:chExt cx="12192000" cy="6858000"/>
          </a:xfrm>
        </p:grpSpPr>
        <p:sp>
          <p:nvSpPr>
            <p:cNvPr id="649" name="Google Shape;649;g25bee6c2741_0_95"/>
            <p:cNvSpPr/>
            <p:nvPr/>
          </p:nvSpPr>
          <p:spPr>
            <a:xfrm>
              <a:off x="590378" y="6437191"/>
              <a:ext cx="584200" cy="80645"/>
            </a:xfrm>
            <a:custGeom>
              <a:avLst/>
              <a:gdLst/>
              <a:ahLst/>
              <a:cxnLst/>
              <a:rect l="l" t="t" r="r" b="b"/>
              <a:pathLst>
                <a:path w="584200" h="80645" extrusionOk="0">
                  <a:moveTo>
                    <a:pt x="13227" y="50749"/>
                  </a:moveTo>
                  <a:lnTo>
                    <a:pt x="0" y="50749"/>
                  </a:lnTo>
                  <a:lnTo>
                    <a:pt x="0" y="54940"/>
                  </a:lnTo>
                  <a:lnTo>
                    <a:pt x="24472" y="80251"/>
                  </a:lnTo>
                  <a:lnTo>
                    <a:pt x="34232" y="80251"/>
                  </a:lnTo>
                  <a:lnTo>
                    <a:pt x="58570" y="67233"/>
                  </a:lnTo>
                  <a:lnTo>
                    <a:pt x="27508" y="67233"/>
                  </a:lnTo>
                  <a:lnTo>
                    <a:pt x="25628" y="66928"/>
                  </a:lnTo>
                  <a:lnTo>
                    <a:pt x="13227" y="53720"/>
                  </a:lnTo>
                  <a:lnTo>
                    <a:pt x="13227" y="50749"/>
                  </a:lnTo>
                  <a:close/>
                </a:path>
                <a:path w="584200" h="80645" extrusionOk="0">
                  <a:moveTo>
                    <a:pt x="32315" y="0"/>
                  </a:moveTo>
                  <a:lnTo>
                    <a:pt x="27324" y="0"/>
                  </a:lnTo>
                  <a:lnTo>
                    <a:pt x="24021" y="450"/>
                  </a:lnTo>
                  <a:lnTo>
                    <a:pt x="3499" y="26244"/>
                  </a:lnTo>
                  <a:lnTo>
                    <a:pt x="4229" y="29349"/>
                  </a:lnTo>
                  <a:lnTo>
                    <a:pt x="29394" y="44354"/>
                  </a:lnTo>
                  <a:lnTo>
                    <a:pt x="33839" y="45523"/>
                  </a:lnTo>
                  <a:lnTo>
                    <a:pt x="47498" y="54768"/>
                  </a:lnTo>
                  <a:lnTo>
                    <a:pt x="47431" y="58826"/>
                  </a:lnTo>
                  <a:lnTo>
                    <a:pt x="32061" y="67233"/>
                  </a:lnTo>
                  <a:lnTo>
                    <a:pt x="58570" y="67233"/>
                  </a:lnTo>
                  <a:lnTo>
                    <a:pt x="60623" y="63277"/>
                  </a:lnTo>
                  <a:lnTo>
                    <a:pt x="61300" y="60344"/>
                  </a:lnTo>
                  <a:lnTo>
                    <a:pt x="61379" y="51981"/>
                  </a:lnTo>
                  <a:lnTo>
                    <a:pt x="60528" y="48386"/>
                  </a:lnTo>
                  <a:lnTo>
                    <a:pt x="31013" y="31483"/>
                  </a:lnTo>
                  <a:lnTo>
                    <a:pt x="28943" y="30956"/>
                  </a:lnTo>
                  <a:lnTo>
                    <a:pt x="16802" y="23571"/>
                  </a:lnTo>
                  <a:lnTo>
                    <a:pt x="16802" y="20897"/>
                  </a:lnTo>
                  <a:lnTo>
                    <a:pt x="28378" y="13004"/>
                  </a:lnTo>
                  <a:lnTo>
                    <a:pt x="57853" y="13004"/>
                  </a:lnTo>
                  <a:lnTo>
                    <a:pt x="56661" y="10839"/>
                  </a:lnTo>
                  <a:lnTo>
                    <a:pt x="34245" y="88"/>
                  </a:lnTo>
                  <a:lnTo>
                    <a:pt x="32315" y="0"/>
                  </a:lnTo>
                  <a:close/>
                </a:path>
                <a:path w="584200" h="80645" extrusionOk="0">
                  <a:moveTo>
                    <a:pt x="57853" y="13004"/>
                  </a:moveTo>
                  <a:lnTo>
                    <a:pt x="31921" y="13004"/>
                  </a:lnTo>
                  <a:lnTo>
                    <a:pt x="33705" y="13169"/>
                  </a:lnTo>
                  <a:lnTo>
                    <a:pt x="37534" y="13823"/>
                  </a:lnTo>
                  <a:lnTo>
                    <a:pt x="47174" y="26244"/>
                  </a:lnTo>
                  <a:lnTo>
                    <a:pt x="60509" y="26244"/>
                  </a:lnTo>
                  <a:lnTo>
                    <a:pt x="60509" y="22263"/>
                  </a:lnTo>
                  <a:lnTo>
                    <a:pt x="60001" y="18872"/>
                  </a:lnTo>
                  <a:lnTo>
                    <a:pt x="57944" y="13169"/>
                  </a:lnTo>
                  <a:lnTo>
                    <a:pt x="57853" y="13004"/>
                  </a:lnTo>
                  <a:close/>
                </a:path>
                <a:path w="584200" h="80645" extrusionOk="0">
                  <a:moveTo>
                    <a:pt x="122002" y="14427"/>
                  </a:moveTo>
                  <a:lnTo>
                    <a:pt x="108985" y="14427"/>
                  </a:lnTo>
                  <a:lnTo>
                    <a:pt x="108985" y="78943"/>
                  </a:lnTo>
                  <a:lnTo>
                    <a:pt x="122002" y="78943"/>
                  </a:lnTo>
                  <a:lnTo>
                    <a:pt x="122002" y="14427"/>
                  </a:lnTo>
                  <a:close/>
                </a:path>
                <a:path w="584200" h="80645" extrusionOk="0">
                  <a:moveTo>
                    <a:pt x="145967" y="1409"/>
                  </a:moveTo>
                  <a:lnTo>
                    <a:pt x="85128" y="1409"/>
                  </a:lnTo>
                  <a:lnTo>
                    <a:pt x="85128" y="14427"/>
                  </a:lnTo>
                  <a:lnTo>
                    <a:pt x="145967" y="14427"/>
                  </a:lnTo>
                  <a:lnTo>
                    <a:pt x="145967" y="1409"/>
                  </a:lnTo>
                  <a:close/>
                </a:path>
                <a:path w="584200" h="80645" extrusionOk="0">
                  <a:moveTo>
                    <a:pt x="229577" y="1409"/>
                  </a:moveTo>
                  <a:lnTo>
                    <a:pt x="171227" y="1409"/>
                  </a:lnTo>
                  <a:lnTo>
                    <a:pt x="171227" y="78943"/>
                  </a:lnTo>
                  <a:lnTo>
                    <a:pt x="229685" y="78943"/>
                  </a:lnTo>
                  <a:lnTo>
                    <a:pt x="229685" y="65932"/>
                  </a:lnTo>
                  <a:lnTo>
                    <a:pt x="184467" y="65932"/>
                  </a:lnTo>
                  <a:lnTo>
                    <a:pt x="184467" y="44564"/>
                  </a:lnTo>
                  <a:lnTo>
                    <a:pt x="226980" y="44564"/>
                  </a:lnTo>
                  <a:lnTo>
                    <a:pt x="226980" y="31229"/>
                  </a:lnTo>
                  <a:lnTo>
                    <a:pt x="184467" y="31229"/>
                  </a:lnTo>
                  <a:lnTo>
                    <a:pt x="184467" y="14427"/>
                  </a:lnTo>
                  <a:lnTo>
                    <a:pt x="229577" y="14427"/>
                  </a:lnTo>
                  <a:lnTo>
                    <a:pt x="229577" y="1409"/>
                  </a:lnTo>
                  <a:close/>
                </a:path>
                <a:path w="584200" h="80645" extrusionOk="0">
                  <a:moveTo>
                    <a:pt x="266560" y="1409"/>
                  </a:moveTo>
                  <a:lnTo>
                    <a:pt x="251485" y="1409"/>
                  </a:lnTo>
                  <a:lnTo>
                    <a:pt x="277615" y="78943"/>
                  </a:lnTo>
                  <a:lnTo>
                    <a:pt x="295624" y="78943"/>
                  </a:lnTo>
                  <a:lnTo>
                    <a:pt x="300234" y="65493"/>
                  </a:lnTo>
                  <a:lnTo>
                    <a:pt x="286950" y="65493"/>
                  </a:lnTo>
                  <a:lnTo>
                    <a:pt x="266560" y="1409"/>
                  </a:lnTo>
                  <a:close/>
                </a:path>
                <a:path w="584200" h="80645" extrusionOk="0">
                  <a:moveTo>
                    <a:pt x="322198" y="1409"/>
                  </a:moveTo>
                  <a:lnTo>
                    <a:pt x="307549" y="1409"/>
                  </a:lnTo>
                  <a:lnTo>
                    <a:pt x="286950" y="65493"/>
                  </a:lnTo>
                  <a:lnTo>
                    <a:pt x="300234" y="65493"/>
                  </a:lnTo>
                  <a:lnTo>
                    <a:pt x="322198" y="1409"/>
                  </a:lnTo>
                  <a:close/>
                </a:path>
                <a:path w="584200" h="80645" extrusionOk="0">
                  <a:moveTo>
                    <a:pt x="403529" y="1409"/>
                  </a:moveTo>
                  <a:lnTo>
                    <a:pt x="345186" y="1409"/>
                  </a:lnTo>
                  <a:lnTo>
                    <a:pt x="345186" y="78943"/>
                  </a:lnTo>
                  <a:lnTo>
                    <a:pt x="403637" y="78943"/>
                  </a:lnTo>
                  <a:lnTo>
                    <a:pt x="403637" y="65932"/>
                  </a:lnTo>
                  <a:lnTo>
                    <a:pt x="358413" y="65932"/>
                  </a:lnTo>
                  <a:lnTo>
                    <a:pt x="358413" y="44564"/>
                  </a:lnTo>
                  <a:lnTo>
                    <a:pt x="400926" y="44564"/>
                  </a:lnTo>
                  <a:lnTo>
                    <a:pt x="400926" y="31229"/>
                  </a:lnTo>
                  <a:lnTo>
                    <a:pt x="358413" y="31229"/>
                  </a:lnTo>
                  <a:lnTo>
                    <a:pt x="358413" y="14427"/>
                  </a:lnTo>
                  <a:lnTo>
                    <a:pt x="403529" y="14427"/>
                  </a:lnTo>
                  <a:lnTo>
                    <a:pt x="403529" y="1409"/>
                  </a:lnTo>
                  <a:close/>
                </a:path>
                <a:path w="584200" h="80645" extrusionOk="0">
                  <a:moveTo>
                    <a:pt x="443439" y="1409"/>
                  </a:moveTo>
                  <a:lnTo>
                    <a:pt x="431825" y="1409"/>
                  </a:lnTo>
                  <a:lnTo>
                    <a:pt x="431825" y="78943"/>
                  </a:lnTo>
                  <a:lnTo>
                    <a:pt x="444303" y="78943"/>
                  </a:lnTo>
                  <a:lnTo>
                    <a:pt x="444303" y="26568"/>
                  </a:lnTo>
                  <a:lnTo>
                    <a:pt x="461304" y="26568"/>
                  </a:lnTo>
                  <a:lnTo>
                    <a:pt x="443439" y="1409"/>
                  </a:lnTo>
                  <a:close/>
                </a:path>
                <a:path w="584200" h="80645" extrusionOk="0">
                  <a:moveTo>
                    <a:pt x="461304" y="26568"/>
                  </a:moveTo>
                  <a:lnTo>
                    <a:pt x="444303" y="26568"/>
                  </a:lnTo>
                  <a:lnTo>
                    <a:pt x="481933" y="78943"/>
                  </a:lnTo>
                  <a:lnTo>
                    <a:pt x="493648" y="78943"/>
                  </a:lnTo>
                  <a:lnTo>
                    <a:pt x="493648" y="54546"/>
                  </a:lnTo>
                  <a:lnTo>
                    <a:pt x="481171" y="54546"/>
                  </a:lnTo>
                  <a:lnTo>
                    <a:pt x="461304" y="26568"/>
                  </a:lnTo>
                  <a:close/>
                </a:path>
                <a:path w="584200" h="80645" extrusionOk="0">
                  <a:moveTo>
                    <a:pt x="493648" y="1409"/>
                  </a:moveTo>
                  <a:lnTo>
                    <a:pt x="481171" y="1409"/>
                  </a:lnTo>
                  <a:lnTo>
                    <a:pt x="481171" y="54546"/>
                  </a:lnTo>
                  <a:lnTo>
                    <a:pt x="493648" y="54546"/>
                  </a:lnTo>
                  <a:lnTo>
                    <a:pt x="493648" y="1409"/>
                  </a:lnTo>
                  <a:close/>
                </a:path>
                <a:path w="584200" h="80645" extrusionOk="0">
                  <a:moveTo>
                    <a:pt x="535831" y="50749"/>
                  </a:moveTo>
                  <a:lnTo>
                    <a:pt x="522598" y="50749"/>
                  </a:lnTo>
                  <a:lnTo>
                    <a:pt x="522598" y="54940"/>
                  </a:lnTo>
                  <a:lnTo>
                    <a:pt x="547077" y="80251"/>
                  </a:lnTo>
                  <a:lnTo>
                    <a:pt x="556831" y="80251"/>
                  </a:lnTo>
                  <a:lnTo>
                    <a:pt x="581168" y="67233"/>
                  </a:lnTo>
                  <a:lnTo>
                    <a:pt x="550113" y="67233"/>
                  </a:lnTo>
                  <a:lnTo>
                    <a:pt x="548233" y="66928"/>
                  </a:lnTo>
                  <a:lnTo>
                    <a:pt x="535831" y="53720"/>
                  </a:lnTo>
                  <a:lnTo>
                    <a:pt x="535831" y="50749"/>
                  </a:lnTo>
                  <a:close/>
                </a:path>
                <a:path w="584200" h="80645" extrusionOk="0">
                  <a:moveTo>
                    <a:pt x="554920" y="0"/>
                  </a:moveTo>
                  <a:lnTo>
                    <a:pt x="549935" y="0"/>
                  </a:lnTo>
                  <a:lnTo>
                    <a:pt x="546619" y="450"/>
                  </a:lnTo>
                  <a:lnTo>
                    <a:pt x="526098" y="26244"/>
                  </a:lnTo>
                  <a:lnTo>
                    <a:pt x="526821" y="29349"/>
                  </a:lnTo>
                  <a:lnTo>
                    <a:pt x="551992" y="44354"/>
                  </a:lnTo>
                  <a:lnTo>
                    <a:pt x="556437" y="45523"/>
                  </a:lnTo>
                  <a:lnTo>
                    <a:pt x="570102" y="54768"/>
                  </a:lnTo>
                  <a:lnTo>
                    <a:pt x="570035" y="58826"/>
                  </a:lnTo>
                  <a:lnTo>
                    <a:pt x="569639" y="60204"/>
                  </a:lnTo>
                  <a:lnTo>
                    <a:pt x="567835" y="62877"/>
                  </a:lnTo>
                  <a:lnTo>
                    <a:pt x="566597" y="63969"/>
                  </a:lnTo>
                  <a:lnTo>
                    <a:pt x="564997" y="64789"/>
                  </a:lnTo>
                  <a:lnTo>
                    <a:pt x="563416" y="65627"/>
                  </a:lnTo>
                  <a:lnTo>
                    <a:pt x="561511" y="66243"/>
                  </a:lnTo>
                  <a:lnTo>
                    <a:pt x="557110" y="67036"/>
                  </a:lnTo>
                  <a:lnTo>
                    <a:pt x="554666" y="67233"/>
                  </a:lnTo>
                  <a:lnTo>
                    <a:pt x="581168" y="67233"/>
                  </a:lnTo>
                  <a:lnTo>
                    <a:pt x="583221" y="63277"/>
                  </a:lnTo>
                  <a:lnTo>
                    <a:pt x="583904" y="60344"/>
                  </a:lnTo>
                  <a:lnTo>
                    <a:pt x="583983" y="51981"/>
                  </a:lnTo>
                  <a:lnTo>
                    <a:pt x="583133" y="48386"/>
                  </a:lnTo>
                  <a:lnTo>
                    <a:pt x="553618" y="31483"/>
                  </a:lnTo>
                  <a:lnTo>
                    <a:pt x="551541" y="30956"/>
                  </a:lnTo>
                  <a:lnTo>
                    <a:pt x="539413" y="23571"/>
                  </a:lnTo>
                  <a:lnTo>
                    <a:pt x="539413" y="20897"/>
                  </a:lnTo>
                  <a:lnTo>
                    <a:pt x="550983" y="13004"/>
                  </a:lnTo>
                  <a:lnTo>
                    <a:pt x="580457" y="13004"/>
                  </a:lnTo>
                  <a:lnTo>
                    <a:pt x="579259" y="10839"/>
                  </a:lnTo>
                  <a:lnTo>
                    <a:pt x="556856" y="88"/>
                  </a:lnTo>
                  <a:lnTo>
                    <a:pt x="554920" y="0"/>
                  </a:lnTo>
                  <a:close/>
                </a:path>
                <a:path w="584200" h="80645" extrusionOk="0">
                  <a:moveTo>
                    <a:pt x="580457" y="13004"/>
                  </a:moveTo>
                  <a:lnTo>
                    <a:pt x="554519" y="13004"/>
                  </a:lnTo>
                  <a:lnTo>
                    <a:pt x="556304" y="13169"/>
                  </a:lnTo>
                  <a:lnTo>
                    <a:pt x="560139" y="13823"/>
                  </a:lnTo>
                  <a:lnTo>
                    <a:pt x="569779" y="26244"/>
                  </a:lnTo>
                  <a:lnTo>
                    <a:pt x="583114" y="26244"/>
                  </a:lnTo>
                  <a:lnTo>
                    <a:pt x="583114" y="22263"/>
                  </a:lnTo>
                  <a:lnTo>
                    <a:pt x="582606" y="18872"/>
                  </a:lnTo>
                  <a:lnTo>
                    <a:pt x="580548" y="13169"/>
                  </a:lnTo>
                  <a:lnTo>
                    <a:pt x="580457" y="13004"/>
                  </a:lnTo>
                  <a:close/>
                </a:path>
              </a:pathLst>
            </a:custGeom>
            <a:solidFill>
              <a:srgbClr val="A32638"/>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pic>
          <p:nvPicPr>
            <p:cNvPr id="650" name="Google Shape;650;g25bee6c2741_0_95"/>
            <p:cNvPicPr preferRelativeResize="0"/>
            <p:nvPr/>
          </p:nvPicPr>
          <p:blipFill rotWithShape="1">
            <a:blip r:embed="rId5">
              <a:alphaModFix/>
            </a:blip>
            <a:srcRect/>
            <a:stretch/>
          </p:blipFill>
          <p:spPr>
            <a:xfrm>
              <a:off x="0" y="0"/>
              <a:ext cx="12192000" cy="6858000"/>
            </a:xfrm>
            <a:prstGeom prst="rect">
              <a:avLst/>
            </a:prstGeom>
            <a:noFill/>
            <a:ln>
              <a:noFill/>
            </a:ln>
          </p:spPr>
        </p:pic>
      </p:grpSp>
      <p:sp>
        <p:nvSpPr>
          <p:cNvPr id="651" name="Google Shape;651;g25bee6c2741_0_95"/>
          <p:cNvSpPr/>
          <p:nvPr/>
        </p:nvSpPr>
        <p:spPr>
          <a:xfrm>
            <a:off x="10118034" y="6342032"/>
            <a:ext cx="1412875" cy="246379"/>
          </a:xfrm>
          <a:custGeom>
            <a:avLst/>
            <a:gdLst/>
            <a:ahLst/>
            <a:cxnLst/>
            <a:rect l="l" t="t" r="r" b="b"/>
            <a:pathLst>
              <a:path w="1412875" h="246379" extrusionOk="0">
                <a:moveTo>
                  <a:pt x="1412580" y="0"/>
                </a:moveTo>
                <a:lnTo>
                  <a:pt x="0" y="0"/>
                </a:lnTo>
                <a:lnTo>
                  <a:pt x="0" y="246220"/>
                </a:lnTo>
                <a:lnTo>
                  <a:pt x="1412580" y="246220"/>
                </a:lnTo>
                <a:lnTo>
                  <a:pt x="1412580" y="0"/>
                </a:lnTo>
                <a:close/>
              </a:path>
            </a:pathLst>
          </a:custGeom>
          <a:solidFill>
            <a:srgbClr val="A32537"/>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52" name="Google Shape;652;g25bee6c2741_0_95"/>
          <p:cNvSpPr txBox="1"/>
          <p:nvPr/>
        </p:nvSpPr>
        <p:spPr>
          <a:xfrm>
            <a:off x="1379855" y="2655872"/>
            <a:ext cx="10095300" cy="1013400"/>
          </a:xfrm>
          <a:prstGeom prst="rect">
            <a:avLst/>
          </a:prstGeom>
          <a:noFill/>
          <a:ln>
            <a:noFill/>
          </a:ln>
        </p:spPr>
        <p:txBody>
          <a:bodyPr spcFirstLastPara="1" wrap="square" lIns="0" tIns="12700" rIns="0" bIns="0" anchor="t" anchorCtr="0">
            <a:spAutoFit/>
          </a:bodyPr>
          <a:lstStyle/>
          <a:p>
            <a:pPr marL="0" marR="5080" lvl="0" indent="0" algn="ctr" rtl="0">
              <a:lnSpc>
                <a:spcPct val="113796"/>
              </a:lnSpc>
              <a:spcBef>
                <a:spcPts val="100"/>
              </a:spcBef>
              <a:spcAft>
                <a:spcPts val="0"/>
              </a:spcAft>
              <a:buClr>
                <a:srgbClr val="000000"/>
              </a:buClr>
              <a:buSzPts val="5400"/>
              <a:buFont typeface="Arial"/>
              <a:buNone/>
            </a:pPr>
            <a:r>
              <a:rPr lang="en-US" sz="6500" b="1" i="0" u="none" strike="noStrike" cap="none">
                <a:solidFill>
                  <a:srgbClr val="FFFFFF"/>
                </a:solidFill>
                <a:latin typeface="Saira Condensed"/>
                <a:ea typeface="Saira Condensed"/>
                <a:cs typeface="Saira Condensed"/>
                <a:sym typeface="Saira Condensed"/>
              </a:rPr>
              <a:t>Research Centers</a:t>
            </a:r>
            <a:endParaRPr sz="6500" b="1" i="0" u="none" strike="noStrike" cap="none">
              <a:solidFill>
                <a:srgbClr val="000000"/>
              </a:solidFill>
              <a:latin typeface="Saira Condensed Light"/>
              <a:ea typeface="Saira Condensed Light"/>
              <a:cs typeface="Saira Condensed Light"/>
              <a:sym typeface="Saira Condensed Light"/>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37"/>
          <p:cNvSpPr txBox="1">
            <a:spLocks noGrp="1"/>
          </p:cNvSpPr>
          <p:nvPr>
            <p:ph type="body" idx="1"/>
          </p:nvPr>
        </p:nvSpPr>
        <p:spPr>
          <a:xfrm>
            <a:off x="671732" y="2209523"/>
            <a:ext cx="5514600" cy="3478800"/>
          </a:xfrm>
          <a:prstGeom prst="rect">
            <a:avLst/>
          </a:prstGeom>
          <a:noFill/>
          <a:ln>
            <a:noFill/>
          </a:ln>
        </p:spPr>
        <p:txBody>
          <a:bodyPr spcFirstLastPara="1" wrap="square" lIns="0" tIns="0" rIns="0" bIns="0" anchor="t" anchorCtr="0">
            <a:spAutoFit/>
          </a:bodyPr>
          <a:lstStyle/>
          <a:p>
            <a:pPr marL="283464" lvl="0" indent="-283464" algn="l" rtl="0">
              <a:lnSpc>
                <a:spcPct val="100000"/>
              </a:lnSpc>
              <a:spcBef>
                <a:spcPts val="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Environmental technology ​</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Contaminant fate and transport​</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Remedial processes​</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Environmental geotechnology​</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Environmental monitoring, </a:t>
            </a:r>
            <a:endParaRPr/>
          </a:p>
          <a:p>
            <a:pPr marL="0" lvl="0" indent="0" algn="l" rtl="0">
              <a:lnSpc>
                <a:spcPct val="100000"/>
              </a:lnSpc>
              <a:spcBef>
                <a:spcPts val="500"/>
              </a:spcBef>
              <a:spcAft>
                <a:spcPts val="0"/>
              </a:spcAft>
              <a:buSzPts val="1400"/>
              <a:buNone/>
            </a:pPr>
            <a:r>
              <a:rPr lang="en-US" sz="2600">
                <a:solidFill>
                  <a:srgbClr val="000000"/>
                </a:solidFill>
                <a:latin typeface="IBM Plex Sans Light"/>
                <a:ea typeface="IBM Plex Sans Light"/>
                <a:cs typeface="IBM Plex Sans Light"/>
                <a:sym typeface="IBM Plex Sans Light"/>
              </a:rPr>
              <a:t>    </a:t>
            </a:r>
            <a:r>
              <a:rPr lang="en-US" sz="2600" u="none" strike="noStrike">
                <a:solidFill>
                  <a:srgbClr val="000000"/>
                </a:solidFill>
                <a:latin typeface="IBM Plex Sans Light"/>
                <a:ea typeface="IBM Plex Sans Light"/>
                <a:cs typeface="IBM Plex Sans Light"/>
                <a:sym typeface="IBM Plex Sans Light"/>
              </a:rPr>
              <a:t>analysis, and modeling​</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Water conservation​</a:t>
            </a:r>
            <a:endParaRPr/>
          </a:p>
          <a:p>
            <a:pPr marL="0" lvl="0" indent="0" algn="l" rtl="0">
              <a:lnSpc>
                <a:spcPct val="100000"/>
              </a:lnSpc>
              <a:spcBef>
                <a:spcPts val="0"/>
              </a:spcBef>
              <a:spcAft>
                <a:spcPts val="0"/>
              </a:spcAft>
              <a:buSzPts val="1400"/>
              <a:buNone/>
            </a:pPr>
            <a:endParaRPr/>
          </a:p>
        </p:txBody>
      </p:sp>
      <p:pic>
        <p:nvPicPr>
          <p:cNvPr id="658" name="Google Shape;658;p37"/>
          <p:cNvPicPr preferRelativeResize="0"/>
          <p:nvPr/>
        </p:nvPicPr>
        <p:blipFill rotWithShape="1">
          <a:blip r:embed="rId3">
            <a:alphaModFix/>
          </a:blip>
          <a:srcRect l="35620" r="22202"/>
          <a:stretch/>
        </p:blipFill>
        <p:spPr>
          <a:xfrm>
            <a:off x="7009225" y="-11050"/>
            <a:ext cx="5186252" cy="6915402"/>
          </a:xfrm>
          <a:prstGeom prst="rect">
            <a:avLst/>
          </a:prstGeom>
          <a:noFill/>
          <a:ln>
            <a:noFill/>
          </a:ln>
        </p:spPr>
      </p:pic>
      <p:sp>
        <p:nvSpPr>
          <p:cNvPr id="659" name="Google Shape;659;p37"/>
          <p:cNvSpPr/>
          <p:nvPr/>
        </p:nvSpPr>
        <p:spPr>
          <a:xfrm rot="-419874">
            <a:off x="11782026" y="-185477"/>
            <a:ext cx="888922" cy="7041270"/>
          </a:xfrm>
          <a:prstGeom prst="rect">
            <a:avLst/>
          </a:prstGeom>
          <a:solidFill>
            <a:srgbClr val="F2F2F2"/>
          </a:solidFill>
          <a:ln w="25400"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0" name="Google Shape;660;p37"/>
          <p:cNvSpPr/>
          <p:nvPr/>
        </p:nvSpPr>
        <p:spPr>
          <a:xfrm rot="-419874">
            <a:off x="6571807" y="-145264"/>
            <a:ext cx="888922" cy="715584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661" name="Google Shape;661;p37"/>
          <p:cNvCxnSpPr/>
          <p:nvPr/>
        </p:nvCxnSpPr>
        <p:spPr>
          <a:xfrm rot="10800000" flipH="1">
            <a:off x="4114801" y="6462576"/>
            <a:ext cx="7778400" cy="17700"/>
          </a:xfrm>
          <a:prstGeom prst="straightConnector1">
            <a:avLst/>
          </a:prstGeom>
          <a:noFill/>
          <a:ln w="9525" cap="flat" cmpd="sng">
            <a:solidFill>
              <a:srgbClr val="F2F2F2"/>
            </a:solidFill>
            <a:prstDash val="solid"/>
            <a:round/>
            <a:headEnd type="none" w="sm" len="sm"/>
            <a:tailEnd type="none" w="sm" len="sm"/>
          </a:ln>
        </p:spPr>
      </p:cxnSp>
      <p:sp>
        <p:nvSpPr>
          <p:cNvPr id="662" name="Google Shape;662;p37"/>
          <p:cNvSpPr txBox="1">
            <a:spLocks noGrp="1"/>
          </p:cNvSpPr>
          <p:nvPr>
            <p:ph type="title"/>
          </p:nvPr>
        </p:nvSpPr>
        <p:spPr>
          <a:xfrm>
            <a:off x="609600" y="307722"/>
            <a:ext cx="10026600" cy="1692771"/>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dirty="0"/>
              <a:t>Center for Environmen</a:t>
            </a:r>
            <a:r>
              <a:rPr lang="en-US" sz="5500" dirty="0">
                <a:solidFill>
                  <a:schemeClr val="bg1"/>
                </a:solidFill>
              </a:rPr>
              <a:t>tal</a:t>
            </a:r>
            <a:r>
              <a:rPr lang="en-US" sz="5500" dirty="0"/>
              <a:t> </a:t>
            </a:r>
            <a:endParaRPr sz="5500" dirty="0"/>
          </a:p>
          <a:p>
            <a:pPr marL="0" lvl="0" indent="0" algn="l" rtl="0">
              <a:lnSpc>
                <a:spcPct val="100000"/>
              </a:lnSpc>
              <a:spcBef>
                <a:spcPts val="0"/>
              </a:spcBef>
              <a:spcAft>
                <a:spcPts val="0"/>
              </a:spcAft>
              <a:buSzPts val="1400"/>
              <a:buNone/>
            </a:pPr>
            <a:r>
              <a:rPr lang="en-US" sz="5500" dirty="0"/>
              <a:t>Systems</a:t>
            </a: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pic>
        <p:nvPicPr>
          <p:cNvPr id="667" name="Google Shape;667;g2ffdf42582b_0_1"/>
          <p:cNvPicPr preferRelativeResize="0"/>
          <p:nvPr/>
        </p:nvPicPr>
        <p:blipFill rotWithShape="1">
          <a:blip r:embed="rId3">
            <a:alphaModFix/>
          </a:blip>
          <a:srcRect l="21673" r="21679"/>
          <a:stretch/>
        </p:blipFill>
        <p:spPr>
          <a:xfrm>
            <a:off x="7009225" y="-11050"/>
            <a:ext cx="5186252" cy="6915402"/>
          </a:xfrm>
          <a:prstGeom prst="rect">
            <a:avLst/>
          </a:prstGeom>
          <a:noFill/>
          <a:ln>
            <a:noFill/>
          </a:ln>
        </p:spPr>
      </p:pic>
      <p:sp>
        <p:nvSpPr>
          <p:cNvPr id="668" name="Google Shape;668;g2ffdf42582b_0_1"/>
          <p:cNvSpPr/>
          <p:nvPr/>
        </p:nvSpPr>
        <p:spPr>
          <a:xfrm rot="-419874">
            <a:off x="11782097" y="-185486"/>
            <a:ext cx="888922" cy="7041270"/>
          </a:xfrm>
          <a:prstGeom prst="rect">
            <a:avLst/>
          </a:prstGeom>
          <a:solidFill>
            <a:srgbClr val="F2F2F2"/>
          </a:solidFill>
          <a:ln w="25400"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9" name="Google Shape;669;g2ffdf42582b_0_1"/>
          <p:cNvSpPr/>
          <p:nvPr/>
        </p:nvSpPr>
        <p:spPr>
          <a:xfrm rot="-419874">
            <a:off x="6571798" y="-145263"/>
            <a:ext cx="888922" cy="715580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670" name="Google Shape;670;g2ffdf42582b_0_1"/>
          <p:cNvCxnSpPr/>
          <p:nvPr/>
        </p:nvCxnSpPr>
        <p:spPr>
          <a:xfrm rot="10800000" flipH="1">
            <a:off x="4114801" y="6462576"/>
            <a:ext cx="7778400" cy="17700"/>
          </a:xfrm>
          <a:prstGeom prst="straightConnector1">
            <a:avLst/>
          </a:prstGeom>
          <a:noFill/>
          <a:ln w="9525" cap="flat" cmpd="sng">
            <a:solidFill>
              <a:srgbClr val="F2F2F2"/>
            </a:solidFill>
            <a:prstDash val="solid"/>
            <a:round/>
            <a:headEnd type="none" w="sm" len="sm"/>
            <a:tailEnd type="none" w="sm" len="sm"/>
          </a:ln>
        </p:spPr>
      </p:cxnSp>
      <p:sp>
        <p:nvSpPr>
          <p:cNvPr id="671" name="Google Shape;671;g2ffdf42582b_0_1"/>
          <p:cNvSpPr txBox="1">
            <a:spLocks noGrp="1"/>
          </p:cNvSpPr>
          <p:nvPr>
            <p:ph type="title"/>
          </p:nvPr>
        </p:nvSpPr>
        <p:spPr>
          <a:xfrm>
            <a:off x="609600" y="307722"/>
            <a:ext cx="10026600" cy="1323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4300" dirty="0"/>
              <a:t>Center for Innovative Compu</a:t>
            </a:r>
            <a:r>
              <a:rPr lang="en-US" sz="4300" dirty="0">
                <a:solidFill>
                  <a:schemeClr val="bg1"/>
                </a:solidFill>
              </a:rPr>
              <a:t>ting</a:t>
            </a:r>
            <a:r>
              <a:rPr lang="en-US" sz="4300" dirty="0"/>
              <a:t> </a:t>
            </a:r>
            <a:endParaRPr sz="4300" dirty="0"/>
          </a:p>
          <a:p>
            <a:pPr marL="0" lvl="0" indent="0" algn="l" rtl="0">
              <a:lnSpc>
                <a:spcPct val="100000"/>
              </a:lnSpc>
              <a:spcBef>
                <a:spcPts val="0"/>
              </a:spcBef>
              <a:spcAft>
                <a:spcPts val="0"/>
              </a:spcAft>
              <a:buSzPts val="1400"/>
              <a:buNone/>
            </a:pPr>
            <a:r>
              <a:rPr lang="en-US" sz="4300" dirty="0"/>
              <a:t>and Networked Systems</a:t>
            </a:r>
            <a:endParaRPr sz="4300" dirty="0"/>
          </a:p>
        </p:txBody>
      </p:sp>
      <p:sp>
        <p:nvSpPr>
          <p:cNvPr id="672" name="Google Shape;672;g2ffdf42582b_0_1"/>
          <p:cNvSpPr txBox="1">
            <a:spLocks noGrp="1"/>
          </p:cNvSpPr>
          <p:nvPr>
            <p:ph type="body" idx="1"/>
          </p:nvPr>
        </p:nvSpPr>
        <p:spPr>
          <a:xfrm>
            <a:off x="671725" y="2008800"/>
            <a:ext cx="6560700" cy="3540300"/>
          </a:xfrm>
          <a:prstGeom prst="rect">
            <a:avLst/>
          </a:prstGeom>
          <a:noFill/>
          <a:ln>
            <a:noFill/>
          </a:ln>
        </p:spPr>
        <p:txBody>
          <a:bodyPr spcFirstLastPara="1" wrap="square" lIns="0" tIns="0" rIns="0" bIns="0" anchor="t" anchorCtr="0">
            <a:spAutoFit/>
          </a:bodyPr>
          <a:lstStyle/>
          <a:p>
            <a:pPr marL="283464" lvl="0" indent="-264414" algn="l" rtl="0">
              <a:lnSpc>
                <a:spcPct val="100000"/>
              </a:lnSpc>
              <a:spcBef>
                <a:spcPts val="0"/>
              </a:spcBef>
              <a:spcAft>
                <a:spcPts val="0"/>
              </a:spcAft>
              <a:buClr>
                <a:srgbClr val="E7842E"/>
              </a:buClr>
              <a:buSzPts val="2300"/>
              <a:buFont typeface="Noto Sans Symbols"/>
              <a:buChar char="▪"/>
            </a:pPr>
            <a:r>
              <a:rPr lang="en-US" sz="2300">
                <a:solidFill>
                  <a:srgbClr val="000000"/>
                </a:solidFill>
              </a:rPr>
              <a:t>Mobile and quantum computing</a:t>
            </a:r>
            <a:endParaRPr sz="2300">
              <a:solidFill>
                <a:srgbClr val="000000"/>
              </a:solidFill>
            </a:endParaRPr>
          </a:p>
          <a:p>
            <a:pPr marL="283464" marR="0" lvl="0" indent="-264414" algn="l" rtl="0">
              <a:lnSpc>
                <a:spcPct val="100000"/>
              </a:lnSpc>
              <a:spcBef>
                <a:spcPts val="0"/>
              </a:spcBef>
              <a:spcAft>
                <a:spcPts val="0"/>
              </a:spcAft>
              <a:buClr>
                <a:srgbClr val="E7842E"/>
              </a:buClr>
              <a:buSzPts val="2300"/>
              <a:buFont typeface="Noto Sans Symbols"/>
              <a:buChar char="▪"/>
            </a:pPr>
            <a:r>
              <a:rPr lang="en-US" sz="2300">
                <a:solidFill>
                  <a:srgbClr val="000000"/>
                </a:solidFill>
              </a:rPr>
              <a:t>High-performance computing</a:t>
            </a:r>
            <a:endParaRPr sz="2300">
              <a:solidFill>
                <a:srgbClr val="000000"/>
              </a:solidFill>
            </a:endParaRPr>
          </a:p>
          <a:p>
            <a:pPr marL="283464" marR="0" lvl="0" indent="-264414" algn="l" rtl="0">
              <a:lnSpc>
                <a:spcPct val="100000"/>
              </a:lnSpc>
              <a:spcBef>
                <a:spcPts val="0"/>
              </a:spcBef>
              <a:spcAft>
                <a:spcPts val="0"/>
              </a:spcAft>
              <a:buClr>
                <a:srgbClr val="E7842E"/>
              </a:buClr>
              <a:buSzPts val="2300"/>
              <a:buFont typeface="Noto Sans Symbols"/>
              <a:buChar char="▪"/>
            </a:pPr>
            <a:r>
              <a:rPr lang="en-US" sz="2300">
                <a:solidFill>
                  <a:srgbClr val="000000"/>
                </a:solidFill>
              </a:rPr>
              <a:t>Circuits and digital systems</a:t>
            </a:r>
            <a:endParaRPr sz="2300">
              <a:solidFill>
                <a:srgbClr val="000000"/>
              </a:solidFill>
            </a:endParaRPr>
          </a:p>
          <a:p>
            <a:pPr marL="283464" marR="0" lvl="0" indent="-264414" algn="l" rtl="0">
              <a:lnSpc>
                <a:spcPct val="100000"/>
              </a:lnSpc>
              <a:spcBef>
                <a:spcPts val="0"/>
              </a:spcBef>
              <a:spcAft>
                <a:spcPts val="0"/>
              </a:spcAft>
              <a:buClr>
                <a:srgbClr val="E7842E"/>
              </a:buClr>
              <a:buSzPts val="2300"/>
              <a:buFont typeface="Noto Sans Symbols"/>
              <a:buChar char="▪"/>
            </a:pPr>
            <a:r>
              <a:rPr lang="en-US" sz="2300">
                <a:solidFill>
                  <a:srgbClr val="000000"/>
                </a:solidFill>
              </a:rPr>
              <a:t>Power and energy systems</a:t>
            </a:r>
            <a:endParaRPr sz="2300">
              <a:solidFill>
                <a:srgbClr val="000000"/>
              </a:solidFill>
            </a:endParaRPr>
          </a:p>
          <a:p>
            <a:pPr marL="283464" marR="0" lvl="0" indent="-264414" algn="l" rtl="0">
              <a:lnSpc>
                <a:spcPct val="100000"/>
              </a:lnSpc>
              <a:spcBef>
                <a:spcPts val="0"/>
              </a:spcBef>
              <a:spcAft>
                <a:spcPts val="0"/>
              </a:spcAft>
              <a:buClr>
                <a:srgbClr val="E7842E"/>
              </a:buClr>
              <a:buSzPts val="2300"/>
              <a:buFont typeface="Noto Sans Symbols"/>
              <a:buChar char="▪"/>
            </a:pPr>
            <a:r>
              <a:rPr lang="en-US" sz="2300">
                <a:solidFill>
                  <a:srgbClr val="000000"/>
                </a:solidFill>
              </a:rPr>
              <a:t>Robotics and smart systems</a:t>
            </a:r>
            <a:endParaRPr sz="2300">
              <a:solidFill>
                <a:srgbClr val="000000"/>
              </a:solidFill>
            </a:endParaRPr>
          </a:p>
          <a:p>
            <a:pPr marL="283464" marR="0" lvl="0" indent="-264414" algn="l" rtl="0">
              <a:lnSpc>
                <a:spcPct val="100000"/>
              </a:lnSpc>
              <a:spcBef>
                <a:spcPts val="0"/>
              </a:spcBef>
              <a:spcAft>
                <a:spcPts val="0"/>
              </a:spcAft>
              <a:buClr>
                <a:srgbClr val="E7842E"/>
              </a:buClr>
              <a:buSzPts val="2300"/>
              <a:buFont typeface="Noto Sans Symbols"/>
              <a:buChar char="▪"/>
            </a:pPr>
            <a:r>
              <a:rPr lang="en-US" sz="2300">
                <a:solidFill>
                  <a:srgbClr val="000000"/>
                </a:solidFill>
              </a:rPr>
              <a:t>Signal processing and wireless communications</a:t>
            </a:r>
            <a:endParaRPr sz="2300">
              <a:solidFill>
                <a:srgbClr val="000000"/>
              </a:solidFill>
            </a:endParaRPr>
          </a:p>
          <a:p>
            <a:pPr marL="283464" marR="0" lvl="0" indent="-264414" algn="l" rtl="0">
              <a:lnSpc>
                <a:spcPct val="100000"/>
              </a:lnSpc>
              <a:spcBef>
                <a:spcPts val="0"/>
              </a:spcBef>
              <a:spcAft>
                <a:spcPts val="0"/>
              </a:spcAft>
              <a:buClr>
                <a:srgbClr val="E7842E"/>
              </a:buClr>
              <a:buSzPts val="2300"/>
              <a:buFont typeface="Noto Sans Symbols"/>
              <a:buChar char="▪"/>
            </a:pPr>
            <a:r>
              <a:rPr lang="en-US" sz="2300">
                <a:solidFill>
                  <a:srgbClr val="000000"/>
                </a:solidFill>
              </a:rPr>
              <a:t>Cybersecurity, cyber-physical systems, and IoT</a:t>
            </a:r>
            <a:endParaRPr sz="2300">
              <a:solidFill>
                <a:srgbClr val="000000"/>
              </a:solidFill>
            </a:endParaRPr>
          </a:p>
          <a:p>
            <a:pPr marL="283464" marR="0" lvl="0" indent="-264414" algn="l" rtl="0">
              <a:lnSpc>
                <a:spcPct val="100000"/>
              </a:lnSpc>
              <a:spcBef>
                <a:spcPts val="0"/>
              </a:spcBef>
              <a:spcAft>
                <a:spcPts val="0"/>
              </a:spcAft>
              <a:buClr>
                <a:srgbClr val="E7842E"/>
              </a:buClr>
              <a:buSzPts val="2300"/>
              <a:buFont typeface="Noto Sans Symbols"/>
              <a:buChar char="▪"/>
            </a:pPr>
            <a:r>
              <a:rPr lang="en-US" sz="2300">
                <a:solidFill>
                  <a:srgbClr val="000000"/>
                </a:solidFill>
              </a:rPr>
              <a:t>Open radio access networks</a:t>
            </a:r>
            <a:endParaRPr sz="2300">
              <a:solidFill>
                <a:srgbClr val="000000"/>
              </a:solidFill>
            </a:endParaRPr>
          </a:p>
          <a:p>
            <a:pPr marL="283464" marR="0" lvl="0" indent="-264414" algn="l" rtl="0">
              <a:lnSpc>
                <a:spcPct val="100000"/>
              </a:lnSpc>
              <a:spcBef>
                <a:spcPts val="0"/>
              </a:spcBef>
              <a:spcAft>
                <a:spcPts val="0"/>
              </a:spcAft>
              <a:buClr>
                <a:srgbClr val="E7842E"/>
              </a:buClr>
              <a:buSzPts val="2300"/>
              <a:buFont typeface="Noto Sans Symbols"/>
              <a:buChar char="▪"/>
            </a:pPr>
            <a:r>
              <a:rPr lang="en-US" sz="2300">
                <a:solidFill>
                  <a:srgbClr val="000000"/>
                </a:solidFill>
              </a:rPr>
              <a:t>5G/6G and wireless networks</a:t>
            </a:r>
            <a:endParaRPr sz="2300">
              <a:solidFill>
                <a:srgbClr val="000000"/>
              </a:solidFill>
            </a:endParaRPr>
          </a:p>
          <a:p>
            <a:pPr marL="283464" marR="0" lvl="0" indent="-264414" algn="l" rtl="0">
              <a:lnSpc>
                <a:spcPct val="100000"/>
              </a:lnSpc>
              <a:spcBef>
                <a:spcPts val="0"/>
              </a:spcBef>
              <a:spcAft>
                <a:spcPts val="0"/>
              </a:spcAft>
              <a:buClr>
                <a:srgbClr val="E7842E"/>
              </a:buClr>
              <a:buSzPts val="2300"/>
              <a:buFont typeface="Noto Sans Symbols"/>
              <a:buChar char="▪"/>
            </a:pPr>
            <a:r>
              <a:rPr lang="en-US" sz="2300">
                <a:solidFill>
                  <a:srgbClr val="000000"/>
                </a:solidFill>
              </a:rPr>
              <a:t>Trustworthy AI and applications</a:t>
            </a:r>
            <a:endParaRPr sz="230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8" name="Google Shape;678;p38"/>
          <p:cNvSpPr txBox="1">
            <a:spLocks noGrp="1"/>
          </p:cNvSpPr>
          <p:nvPr>
            <p:ph type="body" idx="1"/>
          </p:nvPr>
        </p:nvSpPr>
        <p:spPr>
          <a:xfrm>
            <a:off x="725099" y="2167079"/>
            <a:ext cx="5303400" cy="3858300"/>
          </a:xfrm>
          <a:prstGeom prst="rect">
            <a:avLst/>
          </a:prstGeom>
          <a:noFill/>
          <a:ln>
            <a:noFill/>
          </a:ln>
        </p:spPr>
        <p:txBody>
          <a:bodyPr spcFirstLastPara="1" wrap="square" lIns="0" tIns="0" rIns="0" bIns="0" anchor="t" anchorCtr="0">
            <a:spAutoFit/>
          </a:bodyPr>
          <a:lstStyle/>
          <a:p>
            <a:pPr marL="283464" lvl="0" indent="-283464" algn="l" rtl="0">
              <a:lnSpc>
                <a:spcPct val="100000"/>
              </a:lnSpc>
              <a:spcBef>
                <a:spcPts val="0"/>
              </a:spcBef>
              <a:spcAft>
                <a:spcPts val="0"/>
              </a:spcAft>
              <a:buClr>
                <a:srgbClr val="E7842E"/>
              </a:buClr>
              <a:buSzPts val="2600"/>
              <a:buFont typeface="Noto Sans Symbols"/>
              <a:buChar char="▪"/>
            </a:pPr>
            <a:r>
              <a:rPr lang="en-US" sz="2600">
                <a:solidFill>
                  <a:srgbClr val="000000"/>
                </a:solidFill>
              </a:rPr>
              <a:t>Multifunctional multiscale biomaterials and biofabrication</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a:solidFill>
                  <a:srgbClr val="000000"/>
                </a:solidFill>
              </a:rPr>
              <a:t>Molecular, cellular and tissue technologies</a:t>
            </a:r>
            <a:r>
              <a:rPr lang="en-US" sz="2600" u="none" strike="noStrike">
                <a:solidFill>
                  <a:srgbClr val="000000"/>
                </a:solidFill>
                <a:latin typeface="IBM Plex Sans Light"/>
                <a:ea typeface="IBM Plex Sans Light"/>
                <a:cs typeface="IBM Plex Sans Light"/>
                <a:sym typeface="IBM Plex Sans Light"/>
              </a:rPr>
              <a:t>​</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a:solidFill>
                  <a:srgbClr val="000000"/>
                </a:solidFill>
              </a:rPr>
              <a:t>Biomechanics and rehabilitation engineering</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a:solidFill>
                  <a:srgbClr val="000000"/>
                </a:solidFill>
              </a:rPr>
              <a:t>Biomedical sensing and imaging</a:t>
            </a:r>
            <a:r>
              <a:rPr lang="en-US" sz="2600" u="none" strike="noStrike">
                <a:solidFill>
                  <a:srgbClr val="000000"/>
                </a:solidFill>
                <a:latin typeface="IBM Plex Sans Light"/>
                <a:ea typeface="IBM Plex Sans Light"/>
                <a:cs typeface="IBM Plex Sans Light"/>
                <a:sym typeface="IBM Plex Sans Light"/>
              </a:rPr>
              <a:t>​</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a:solidFill>
                  <a:srgbClr val="000000"/>
                </a:solidFill>
              </a:rPr>
              <a:t>Drug discovery, development and delivery (4D)</a:t>
            </a:r>
            <a:endParaRPr/>
          </a:p>
        </p:txBody>
      </p:sp>
      <p:grpSp>
        <p:nvGrpSpPr>
          <p:cNvPr id="679" name="Google Shape;679;p38"/>
          <p:cNvGrpSpPr/>
          <p:nvPr/>
        </p:nvGrpSpPr>
        <p:grpSpPr>
          <a:xfrm>
            <a:off x="4114801" y="-213400"/>
            <a:ext cx="8981765" cy="7251474"/>
            <a:chOff x="4114801" y="-213400"/>
            <a:chExt cx="8981765" cy="7251474"/>
          </a:xfrm>
        </p:grpSpPr>
        <p:pic>
          <p:nvPicPr>
            <p:cNvPr id="680" name="Google Shape;680;p38"/>
            <p:cNvPicPr preferRelativeResize="0"/>
            <p:nvPr/>
          </p:nvPicPr>
          <p:blipFill rotWithShape="1">
            <a:blip r:embed="rId3">
              <a:alphaModFix/>
            </a:blip>
            <a:srcRect l="4496" r="45592"/>
            <a:stretch/>
          </p:blipFill>
          <p:spPr>
            <a:xfrm>
              <a:off x="7009225" y="-11050"/>
              <a:ext cx="5186255" cy="6915400"/>
            </a:xfrm>
            <a:prstGeom prst="rect">
              <a:avLst/>
            </a:prstGeom>
            <a:noFill/>
            <a:ln>
              <a:noFill/>
            </a:ln>
          </p:spPr>
        </p:pic>
        <p:sp>
          <p:nvSpPr>
            <p:cNvPr id="681" name="Google Shape;681;p38"/>
            <p:cNvSpPr/>
            <p:nvPr/>
          </p:nvSpPr>
          <p:spPr>
            <a:xfrm rot="-419874">
              <a:off x="11782026" y="-185477"/>
              <a:ext cx="888922" cy="7041270"/>
            </a:xfrm>
            <a:prstGeom prst="rect">
              <a:avLst/>
            </a:prstGeom>
            <a:solidFill>
              <a:srgbClr val="F2F2F2"/>
            </a:solidFill>
            <a:ln w="25400"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82" name="Google Shape;682;p38"/>
            <p:cNvSpPr/>
            <p:nvPr/>
          </p:nvSpPr>
          <p:spPr>
            <a:xfrm rot="-419874">
              <a:off x="6571807" y="-145264"/>
              <a:ext cx="888922" cy="715584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683" name="Google Shape;683;p38"/>
            <p:cNvCxnSpPr/>
            <p:nvPr/>
          </p:nvCxnSpPr>
          <p:spPr>
            <a:xfrm rot="10800000" flipH="1">
              <a:off x="4114801" y="6462576"/>
              <a:ext cx="7778400" cy="17700"/>
            </a:xfrm>
            <a:prstGeom prst="straightConnector1">
              <a:avLst/>
            </a:prstGeom>
            <a:noFill/>
            <a:ln w="9525" cap="flat" cmpd="sng">
              <a:solidFill>
                <a:srgbClr val="F2F2F2"/>
              </a:solidFill>
              <a:prstDash val="solid"/>
              <a:round/>
              <a:headEnd type="none" w="sm" len="sm"/>
              <a:tailEnd type="none" w="sm" len="sm"/>
            </a:ln>
          </p:spPr>
        </p:cxnSp>
      </p:grpSp>
      <p:sp>
        <p:nvSpPr>
          <p:cNvPr id="677" name="Google Shape;677;p38"/>
          <p:cNvSpPr txBox="1">
            <a:spLocks noGrp="1"/>
          </p:cNvSpPr>
          <p:nvPr>
            <p:ph type="title"/>
          </p:nvPr>
        </p:nvSpPr>
        <p:spPr>
          <a:xfrm>
            <a:off x="725099" y="283971"/>
            <a:ext cx="10407600" cy="16932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spc="-150" dirty="0" err="1"/>
              <a:t>Semcer</a:t>
            </a:r>
            <a:r>
              <a:rPr lang="en-US" sz="5500" spc="-150" dirty="0"/>
              <a:t> Center for </a:t>
            </a:r>
            <a:endParaRPr sz="5500" spc="-150" dirty="0"/>
          </a:p>
          <a:p>
            <a:pPr marL="0" lvl="0" indent="0" algn="l" rtl="0">
              <a:lnSpc>
                <a:spcPct val="100000"/>
              </a:lnSpc>
              <a:spcBef>
                <a:spcPts val="0"/>
              </a:spcBef>
              <a:spcAft>
                <a:spcPts val="0"/>
              </a:spcAft>
              <a:buSzPts val="1400"/>
              <a:buNone/>
            </a:pPr>
            <a:r>
              <a:rPr lang="en-US" sz="5500" spc="-150" dirty="0"/>
              <a:t>Healthcare Innovation</a:t>
            </a:r>
            <a:endParaRPr spc="-1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8" name="Google Shape;118;g28505988955_0_136"/>
          <p:cNvPicPr preferRelativeResize="0"/>
          <p:nvPr/>
        </p:nvPicPr>
        <p:blipFill rotWithShape="1">
          <a:blip r:embed="rId3">
            <a:alphaModFix/>
          </a:blip>
          <a:srcRect t="4429" b="4429"/>
          <a:stretch/>
        </p:blipFill>
        <p:spPr>
          <a:xfrm>
            <a:off x="7138200" y="-11050"/>
            <a:ext cx="5057277" cy="6915400"/>
          </a:xfrm>
          <a:prstGeom prst="rect">
            <a:avLst/>
          </a:prstGeom>
          <a:noFill/>
          <a:ln>
            <a:noFill/>
          </a:ln>
        </p:spPr>
      </p:pic>
      <p:sp>
        <p:nvSpPr>
          <p:cNvPr id="119" name="Google Shape;119;g28505988955_0_136"/>
          <p:cNvSpPr/>
          <p:nvPr/>
        </p:nvSpPr>
        <p:spPr>
          <a:xfrm rot="-419874">
            <a:off x="11782097" y="-185486"/>
            <a:ext cx="888922" cy="7041270"/>
          </a:xfrm>
          <a:prstGeom prst="rect">
            <a:avLst/>
          </a:prstGeom>
          <a:solidFill>
            <a:srgbClr val="F2F2F2"/>
          </a:solidFill>
          <a:ln w="25400"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20" name="Google Shape;120;g28505988955_0_136"/>
          <p:cNvSpPr/>
          <p:nvPr/>
        </p:nvSpPr>
        <p:spPr>
          <a:xfrm rot="-419651">
            <a:off x="6684569" y="9595"/>
            <a:ext cx="928812" cy="715580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Arial"/>
              <a:ea typeface="Arial"/>
              <a:cs typeface="Arial"/>
              <a:sym typeface="Arial"/>
            </a:endParaRPr>
          </a:p>
        </p:txBody>
      </p:sp>
      <p:cxnSp>
        <p:nvCxnSpPr>
          <p:cNvPr id="121" name="Google Shape;121;g28505988955_0_136"/>
          <p:cNvCxnSpPr/>
          <p:nvPr/>
        </p:nvCxnSpPr>
        <p:spPr>
          <a:xfrm rot="10800000" flipH="1">
            <a:off x="4114801" y="6462576"/>
            <a:ext cx="7778400" cy="17700"/>
          </a:xfrm>
          <a:prstGeom prst="straightConnector1">
            <a:avLst/>
          </a:prstGeom>
          <a:noFill/>
          <a:ln w="9525" cap="flat" cmpd="sng">
            <a:solidFill>
              <a:srgbClr val="F2F2F2"/>
            </a:solidFill>
            <a:prstDash val="solid"/>
            <a:round/>
            <a:headEnd type="none" w="sm" len="sm"/>
            <a:tailEnd type="none" w="sm" len="sm"/>
          </a:ln>
        </p:spPr>
      </p:cxnSp>
      <p:sp>
        <p:nvSpPr>
          <p:cNvPr id="122" name="Google Shape;122;g28505988955_0_136"/>
          <p:cNvSpPr txBox="1"/>
          <p:nvPr/>
        </p:nvSpPr>
        <p:spPr>
          <a:xfrm>
            <a:off x="644771" y="1175948"/>
            <a:ext cx="10709100" cy="7347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200"/>
              <a:buFont typeface="Arial"/>
              <a:buNone/>
            </a:pPr>
            <a:r>
              <a:rPr lang="en-US" sz="2200" b="0" i="0" u="none" strike="noStrike" cap="none">
                <a:solidFill>
                  <a:srgbClr val="A32537"/>
                </a:solidFill>
                <a:latin typeface="IBM Plex Sans Light"/>
                <a:ea typeface="IBM Plex Sans Light"/>
                <a:cs typeface="IBM Plex Sans Light"/>
                <a:sym typeface="IBM Plex Sans Light"/>
              </a:rPr>
              <a:t>The Stevens Family: </a:t>
            </a:r>
            <a:r>
              <a:rPr lang="en-US" sz="2200">
                <a:solidFill>
                  <a:srgbClr val="A32537"/>
                </a:solidFill>
                <a:latin typeface="IBM Plex Sans Light"/>
                <a:ea typeface="IBM Plex Sans Light"/>
                <a:cs typeface="IBM Plex Sans Light"/>
                <a:sym typeface="IBM Plex Sans Light"/>
              </a:rPr>
              <a:t>The</a:t>
            </a:r>
            <a:r>
              <a:rPr lang="en-US" sz="2200" b="0" i="0" u="none" strike="noStrike" cap="none">
                <a:solidFill>
                  <a:srgbClr val="A32537"/>
                </a:solidFill>
                <a:latin typeface="IBM Plex Sans Light"/>
                <a:ea typeface="IBM Plex Sans Light"/>
                <a:cs typeface="IBM Plex Sans Light"/>
                <a:sym typeface="IBM Plex Sans Light"/>
              </a:rPr>
              <a:t> First Family </a:t>
            </a:r>
            <a:endParaRPr sz="2200" b="0" i="0" u="none" strike="noStrike" cap="none">
              <a:solidFill>
                <a:srgbClr val="A32537"/>
              </a:solidFill>
              <a:latin typeface="IBM Plex Sans Light"/>
              <a:ea typeface="IBM Plex Sans Light"/>
              <a:cs typeface="IBM Plex Sans Light"/>
              <a:sym typeface="IBM Plex Sans Light"/>
            </a:endParaRPr>
          </a:p>
          <a:p>
            <a:pPr marL="0" marR="0" lvl="0" indent="0" algn="l" rtl="0">
              <a:lnSpc>
                <a:spcPct val="90000"/>
              </a:lnSpc>
              <a:spcBef>
                <a:spcPts val="0"/>
              </a:spcBef>
              <a:spcAft>
                <a:spcPts val="0"/>
              </a:spcAft>
              <a:buClr>
                <a:srgbClr val="000000"/>
              </a:buClr>
              <a:buSzPts val="2200"/>
              <a:buFont typeface="Arial"/>
              <a:buNone/>
            </a:pPr>
            <a:r>
              <a:rPr lang="en-US" sz="2200" b="0" i="0" u="none" strike="noStrike" cap="none">
                <a:solidFill>
                  <a:srgbClr val="A32537"/>
                </a:solidFill>
                <a:latin typeface="IBM Plex Sans Light"/>
                <a:ea typeface="IBM Plex Sans Light"/>
                <a:cs typeface="IBM Plex Sans Light"/>
                <a:sym typeface="IBM Plex Sans Light"/>
              </a:rPr>
              <a:t>of American Inventors</a:t>
            </a:r>
            <a:endParaRPr sz="2200" b="0" i="0" u="none" strike="noStrike" cap="none">
              <a:solidFill>
                <a:srgbClr val="A32537"/>
              </a:solidFill>
              <a:latin typeface="IBM Plex Sans Light"/>
              <a:ea typeface="IBM Plex Sans Light"/>
              <a:cs typeface="IBM Plex Sans Light"/>
              <a:sym typeface="IBM Plex Sans Light"/>
            </a:endParaRPr>
          </a:p>
        </p:txBody>
      </p:sp>
      <p:sp>
        <p:nvSpPr>
          <p:cNvPr id="123" name="Google Shape;123;g28505988955_0_136"/>
          <p:cNvSpPr txBox="1"/>
          <p:nvPr/>
        </p:nvSpPr>
        <p:spPr>
          <a:xfrm>
            <a:off x="644775" y="2013025"/>
            <a:ext cx="6321900" cy="4101000"/>
          </a:xfrm>
          <a:prstGeom prst="rect">
            <a:avLst/>
          </a:prstGeom>
          <a:noFill/>
          <a:ln>
            <a:noFill/>
          </a:ln>
        </p:spPr>
        <p:txBody>
          <a:bodyPr spcFirstLastPara="1" wrap="square" lIns="91425" tIns="45700" rIns="91425" bIns="45700" anchor="t" anchorCtr="0">
            <a:noAutofit/>
          </a:bodyPr>
          <a:lstStyle/>
          <a:p>
            <a:pPr marL="228600" marR="0" lvl="0" indent="-222250" algn="l" rtl="0">
              <a:lnSpc>
                <a:spcPct val="90000"/>
              </a:lnSpc>
              <a:spcBef>
                <a:spcPts val="1000"/>
              </a:spcBef>
              <a:spcAft>
                <a:spcPts val="0"/>
              </a:spcAft>
              <a:buClr>
                <a:srgbClr val="E6832E"/>
              </a:buClr>
              <a:buSzPts val="2400"/>
              <a:buFont typeface="Noto Sans Symbols"/>
              <a:buChar char="▪"/>
            </a:pPr>
            <a:r>
              <a:rPr lang="en-US" sz="2400">
                <a:solidFill>
                  <a:srgbClr val="363D45"/>
                </a:solidFill>
                <a:latin typeface="IBM Plex Sans"/>
                <a:ea typeface="IBM Plex Sans"/>
                <a:cs typeface="IBM Plex Sans"/>
                <a:sym typeface="IBM Plex Sans"/>
              </a:rPr>
              <a:t>Established first college of Mechanical Engineering in the U.S.</a:t>
            </a:r>
            <a:endParaRPr sz="2400">
              <a:solidFill>
                <a:srgbClr val="363D45"/>
              </a:solidFill>
              <a:latin typeface="IBM Plex Sans"/>
              <a:ea typeface="IBM Plex Sans"/>
              <a:cs typeface="IBM Plex Sans"/>
              <a:sym typeface="IBM Plex Sans"/>
            </a:endParaRPr>
          </a:p>
          <a:p>
            <a:pPr marL="228600" marR="0" lvl="0" indent="-222250" algn="l" rtl="0">
              <a:lnSpc>
                <a:spcPct val="90000"/>
              </a:lnSpc>
              <a:spcBef>
                <a:spcPts val="1000"/>
              </a:spcBef>
              <a:spcAft>
                <a:spcPts val="0"/>
              </a:spcAft>
              <a:buClr>
                <a:srgbClr val="E6832E"/>
              </a:buClr>
              <a:buSzPts val="2400"/>
              <a:buFont typeface="Noto Sans Symbols"/>
              <a:buChar char="▪"/>
            </a:pPr>
            <a:r>
              <a:rPr lang="en-US" sz="2400" b="0" i="0" u="none" strike="noStrike" cap="none">
                <a:solidFill>
                  <a:srgbClr val="363D45"/>
                </a:solidFill>
                <a:latin typeface="IBM Plex Sans"/>
                <a:ea typeface="IBM Plex Sans"/>
                <a:cs typeface="IBM Plex Sans"/>
                <a:sym typeface="IBM Plex Sans"/>
              </a:rPr>
              <a:t>Designed the steam ferry, T-rail and the first American-built steamboat locomotive</a:t>
            </a:r>
            <a:endParaRPr sz="2400" b="0" i="0" u="none" strike="noStrike" cap="none">
              <a:solidFill>
                <a:srgbClr val="363D45"/>
              </a:solidFill>
              <a:latin typeface="IBM Plex Sans"/>
              <a:ea typeface="IBM Plex Sans"/>
              <a:cs typeface="IBM Plex Sans"/>
              <a:sym typeface="IBM Plex Sans"/>
            </a:endParaRPr>
          </a:p>
          <a:p>
            <a:pPr marL="228600" marR="0" lvl="0" indent="-222250" algn="l" rtl="0">
              <a:lnSpc>
                <a:spcPct val="90000"/>
              </a:lnSpc>
              <a:spcBef>
                <a:spcPts val="1000"/>
              </a:spcBef>
              <a:spcAft>
                <a:spcPts val="0"/>
              </a:spcAft>
              <a:buClr>
                <a:srgbClr val="E6832E"/>
              </a:buClr>
              <a:buSzPts val="2400"/>
              <a:buFont typeface="Noto Sans Symbols"/>
              <a:buChar char="▪"/>
            </a:pPr>
            <a:r>
              <a:rPr lang="en-US" sz="2400" b="0" i="0" u="none" strike="noStrike" cap="none">
                <a:solidFill>
                  <a:srgbClr val="363D45"/>
                </a:solidFill>
                <a:latin typeface="IBM Plex Sans"/>
                <a:ea typeface="IBM Plex Sans"/>
                <a:cs typeface="IBM Plex Sans"/>
                <a:sym typeface="IBM Plex Sans"/>
              </a:rPr>
              <a:t>Built and operated the first United States commercial railroad</a:t>
            </a:r>
            <a:endParaRPr sz="2400" b="0" i="0" u="none" strike="noStrike" cap="none">
              <a:solidFill>
                <a:srgbClr val="363D45"/>
              </a:solidFill>
              <a:latin typeface="IBM Plex Sans"/>
              <a:ea typeface="IBM Plex Sans"/>
              <a:cs typeface="IBM Plex Sans"/>
              <a:sym typeface="IBM Plex Sans"/>
            </a:endParaRPr>
          </a:p>
          <a:p>
            <a:pPr marL="228600" marR="0" lvl="0" indent="-222250" algn="l" rtl="0">
              <a:lnSpc>
                <a:spcPct val="90000"/>
              </a:lnSpc>
              <a:spcBef>
                <a:spcPts val="1000"/>
              </a:spcBef>
              <a:spcAft>
                <a:spcPts val="0"/>
              </a:spcAft>
              <a:buClr>
                <a:srgbClr val="E6832E"/>
              </a:buClr>
              <a:buSzPts val="2400"/>
              <a:buFont typeface="Noto Sans Symbols"/>
              <a:buChar char="▪"/>
            </a:pPr>
            <a:r>
              <a:rPr lang="en-US" sz="2400" b="0" i="0" u="none" strike="noStrike" cap="none">
                <a:solidFill>
                  <a:srgbClr val="363D45"/>
                </a:solidFill>
                <a:latin typeface="IBM Plex Sans"/>
                <a:ea typeface="IBM Plex Sans"/>
                <a:cs typeface="IBM Plex Sans"/>
                <a:sym typeface="IBM Plex Sans"/>
              </a:rPr>
              <a:t>Instrumental in developing United States patent law</a:t>
            </a:r>
            <a:endParaRPr sz="2400" b="0" i="0" u="none" strike="noStrike" cap="none">
              <a:solidFill>
                <a:srgbClr val="363D45"/>
              </a:solidFill>
              <a:latin typeface="IBM Plex Sans"/>
              <a:ea typeface="IBM Plex Sans"/>
              <a:cs typeface="IBM Plex Sans"/>
              <a:sym typeface="IBM Plex Sans"/>
            </a:endParaRPr>
          </a:p>
          <a:p>
            <a:pPr marL="228600" marR="0" lvl="0" indent="-222250" algn="l" rtl="0">
              <a:lnSpc>
                <a:spcPct val="90000"/>
              </a:lnSpc>
              <a:spcBef>
                <a:spcPts val="1000"/>
              </a:spcBef>
              <a:spcAft>
                <a:spcPts val="0"/>
              </a:spcAft>
              <a:buClr>
                <a:srgbClr val="E6832E"/>
              </a:buClr>
              <a:buSzPts val="2400"/>
              <a:buFont typeface="Noto Sans Symbols"/>
              <a:buChar char="▪"/>
            </a:pPr>
            <a:r>
              <a:rPr lang="en-US" sz="2400" b="0" i="0" u="none" strike="noStrike" cap="none">
                <a:solidFill>
                  <a:srgbClr val="363D45"/>
                </a:solidFill>
                <a:latin typeface="IBM Plex Sans"/>
                <a:ea typeface="IBM Plex Sans"/>
                <a:cs typeface="IBM Plex Sans"/>
                <a:sym typeface="IBM Plex Sans"/>
              </a:rPr>
              <a:t>Created the America’s Cup racing series and designed and sailed the yacht </a:t>
            </a:r>
            <a:r>
              <a:rPr lang="en-US" sz="2400" b="0" i="1" u="none" strike="noStrike" cap="none">
                <a:solidFill>
                  <a:srgbClr val="363D45"/>
                </a:solidFill>
                <a:latin typeface="IBM Plex Sans"/>
                <a:ea typeface="IBM Plex Sans"/>
                <a:cs typeface="IBM Plex Sans"/>
                <a:sym typeface="IBM Plex Sans"/>
              </a:rPr>
              <a:t>America</a:t>
            </a:r>
            <a:r>
              <a:rPr lang="en-US" sz="2400" b="0" i="0" u="none" strike="noStrike" cap="none">
                <a:solidFill>
                  <a:srgbClr val="363D45"/>
                </a:solidFill>
                <a:latin typeface="IBM Plex Sans"/>
                <a:ea typeface="IBM Plex Sans"/>
                <a:cs typeface="IBM Plex Sans"/>
                <a:sym typeface="IBM Plex Sans"/>
              </a:rPr>
              <a:t>,</a:t>
            </a:r>
            <a:r>
              <a:rPr lang="en-US" sz="2400" b="0" i="1" u="none" strike="noStrike" cap="none">
                <a:solidFill>
                  <a:srgbClr val="363D45"/>
                </a:solidFill>
                <a:latin typeface="IBM Plex Sans"/>
                <a:ea typeface="IBM Plex Sans"/>
                <a:cs typeface="IBM Plex Sans"/>
                <a:sym typeface="IBM Plex Sans"/>
              </a:rPr>
              <a:t> </a:t>
            </a:r>
            <a:r>
              <a:rPr lang="en-US" sz="2400" b="0" i="0" u="none" strike="noStrike" cap="none">
                <a:solidFill>
                  <a:srgbClr val="363D45"/>
                </a:solidFill>
                <a:latin typeface="IBM Plex Sans"/>
                <a:ea typeface="IBM Plex Sans"/>
                <a:cs typeface="IBM Plex Sans"/>
                <a:sym typeface="IBM Plex Sans"/>
              </a:rPr>
              <a:t>the first winner of the Cup</a:t>
            </a:r>
            <a:endParaRPr sz="2400" b="0" i="0" u="none" strike="noStrike" cap="none">
              <a:solidFill>
                <a:srgbClr val="363D45"/>
              </a:solidFill>
              <a:latin typeface="IBM Plex Sans"/>
              <a:ea typeface="IBM Plex Sans"/>
              <a:cs typeface="IBM Plex Sans"/>
              <a:sym typeface="IBM Plex Sans"/>
            </a:endParaRPr>
          </a:p>
        </p:txBody>
      </p:sp>
      <p:sp>
        <p:nvSpPr>
          <p:cNvPr id="117" name="Google Shape;117;g28505988955_0_136"/>
          <p:cNvSpPr txBox="1"/>
          <p:nvPr/>
        </p:nvSpPr>
        <p:spPr>
          <a:xfrm>
            <a:off x="646359" y="365127"/>
            <a:ext cx="6410657" cy="734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5500"/>
              <a:buFont typeface="Arial"/>
              <a:buNone/>
            </a:pPr>
            <a:r>
              <a:rPr lang="en-US" sz="5500" b="1" i="0" u="none" strike="noStrike" cap="none" dirty="0">
                <a:solidFill>
                  <a:srgbClr val="363D45"/>
                </a:solidFill>
                <a:latin typeface="Saira Condensed"/>
                <a:ea typeface="Saira Condensed"/>
                <a:cs typeface="Saira Condensed"/>
                <a:sym typeface="Saira Condensed"/>
              </a:rPr>
              <a:t>Legacy of Innovation</a:t>
            </a:r>
            <a:endParaRPr sz="5500" b="1" i="0" u="none" strike="noStrike" cap="none" dirty="0">
              <a:solidFill>
                <a:srgbClr val="363D45"/>
              </a:solidFill>
              <a:latin typeface="Saira Condensed"/>
              <a:ea typeface="Saira Condensed"/>
              <a:cs typeface="Saira Condensed"/>
              <a:sym typeface="Saira Condensed"/>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40"/>
          <p:cNvSpPr txBox="1">
            <a:spLocks noGrp="1"/>
          </p:cNvSpPr>
          <p:nvPr>
            <p:ph type="body" idx="1"/>
          </p:nvPr>
        </p:nvSpPr>
        <p:spPr>
          <a:xfrm>
            <a:off x="725099" y="2152498"/>
            <a:ext cx="5303400" cy="3814800"/>
          </a:xfrm>
          <a:prstGeom prst="rect">
            <a:avLst/>
          </a:prstGeom>
          <a:noFill/>
          <a:ln>
            <a:noFill/>
          </a:ln>
        </p:spPr>
        <p:txBody>
          <a:bodyPr spcFirstLastPara="1" wrap="square" lIns="0" tIns="0" rIns="0" bIns="0" anchor="t" anchorCtr="0">
            <a:spAutoFit/>
          </a:bodyPr>
          <a:lstStyle/>
          <a:p>
            <a:pPr marL="283464" lvl="0" indent="-283464" algn="l" rtl="0">
              <a:lnSpc>
                <a:spcPct val="100000"/>
              </a:lnSpc>
              <a:spcBef>
                <a:spcPts val="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Quantum computing, control​</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Quantum big data analytics​</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Quantum materials​</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Quantum sensing, imaging​</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Quantum communications, cryptography​</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Quantum education, industrial relations​</a:t>
            </a:r>
            <a:endParaRPr/>
          </a:p>
          <a:p>
            <a:pPr marL="0" lvl="0" indent="0" algn="l" rtl="0">
              <a:lnSpc>
                <a:spcPct val="100000"/>
              </a:lnSpc>
              <a:spcBef>
                <a:spcPts val="0"/>
              </a:spcBef>
              <a:spcAft>
                <a:spcPts val="0"/>
              </a:spcAft>
              <a:buSzPts val="1400"/>
              <a:buNone/>
            </a:pPr>
            <a:endParaRPr/>
          </a:p>
        </p:txBody>
      </p:sp>
      <p:grpSp>
        <p:nvGrpSpPr>
          <p:cNvPr id="689" name="Google Shape;689;p40"/>
          <p:cNvGrpSpPr/>
          <p:nvPr/>
        </p:nvGrpSpPr>
        <p:grpSpPr>
          <a:xfrm>
            <a:off x="4114801" y="-213400"/>
            <a:ext cx="8981765" cy="7251474"/>
            <a:chOff x="4114801" y="-213400"/>
            <a:chExt cx="8981765" cy="7251474"/>
          </a:xfrm>
        </p:grpSpPr>
        <p:pic>
          <p:nvPicPr>
            <p:cNvPr id="690" name="Google Shape;690;p40"/>
            <p:cNvPicPr preferRelativeResize="0"/>
            <p:nvPr/>
          </p:nvPicPr>
          <p:blipFill rotWithShape="1">
            <a:blip r:embed="rId3">
              <a:alphaModFix/>
            </a:blip>
            <a:srcRect l="25007" r="25004"/>
            <a:stretch/>
          </p:blipFill>
          <p:spPr>
            <a:xfrm>
              <a:off x="7009225" y="-11050"/>
              <a:ext cx="5186253" cy="6915401"/>
            </a:xfrm>
            <a:prstGeom prst="rect">
              <a:avLst/>
            </a:prstGeom>
            <a:noFill/>
            <a:ln>
              <a:noFill/>
            </a:ln>
          </p:spPr>
        </p:pic>
        <p:sp>
          <p:nvSpPr>
            <p:cNvPr id="691" name="Google Shape;691;p40"/>
            <p:cNvSpPr/>
            <p:nvPr/>
          </p:nvSpPr>
          <p:spPr>
            <a:xfrm rot="-419874">
              <a:off x="11782026" y="-185477"/>
              <a:ext cx="888922" cy="7041270"/>
            </a:xfrm>
            <a:prstGeom prst="rect">
              <a:avLst/>
            </a:prstGeom>
            <a:solidFill>
              <a:srgbClr val="F2F2F2"/>
            </a:solidFill>
            <a:ln w="25400"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92" name="Google Shape;692;p40"/>
            <p:cNvSpPr/>
            <p:nvPr/>
          </p:nvSpPr>
          <p:spPr>
            <a:xfrm rot="-419874">
              <a:off x="6571807" y="-145264"/>
              <a:ext cx="888922" cy="715584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693" name="Google Shape;693;p40"/>
            <p:cNvCxnSpPr/>
            <p:nvPr/>
          </p:nvCxnSpPr>
          <p:spPr>
            <a:xfrm rot="10800000" flipH="1">
              <a:off x="4114801" y="6462576"/>
              <a:ext cx="7778400" cy="17700"/>
            </a:xfrm>
            <a:prstGeom prst="straightConnector1">
              <a:avLst/>
            </a:prstGeom>
            <a:noFill/>
            <a:ln w="9525" cap="flat" cmpd="sng">
              <a:solidFill>
                <a:srgbClr val="F2F2F2"/>
              </a:solidFill>
              <a:prstDash val="solid"/>
              <a:round/>
              <a:headEnd type="none" w="sm" len="sm"/>
              <a:tailEnd type="none" w="sm" len="sm"/>
            </a:ln>
          </p:spPr>
        </p:cxnSp>
      </p:grpSp>
      <p:sp>
        <p:nvSpPr>
          <p:cNvPr id="694" name="Google Shape;694;p40"/>
          <p:cNvSpPr txBox="1">
            <a:spLocks noGrp="1"/>
          </p:cNvSpPr>
          <p:nvPr>
            <p:ph type="title"/>
          </p:nvPr>
        </p:nvSpPr>
        <p:spPr>
          <a:xfrm>
            <a:off x="725099" y="405891"/>
            <a:ext cx="10026600" cy="15393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000" spc="-150" dirty="0"/>
              <a:t>Center for Quantum Scien</a:t>
            </a:r>
            <a:r>
              <a:rPr lang="en-US" sz="5000" spc="-150" dirty="0">
                <a:solidFill>
                  <a:schemeClr val="bg1"/>
                </a:solidFill>
              </a:rPr>
              <a:t>ce</a:t>
            </a:r>
            <a:r>
              <a:rPr lang="en-US" sz="5000" spc="-150" dirty="0"/>
              <a:t> </a:t>
            </a:r>
            <a:endParaRPr sz="5000" spc="-150" dirty="0"/>
          </a:p>
          <a:p>
            <a:pPr marL="0" lvl="0" indent="0" algn="l" rtl="0">
              <a:lnSpc>
                <a:spcPct val="100000"/>
              </a:lnSpc>
              <a:spcBef>
                <a:spcPts val="0"/>
              </a:spcBef>
              <a:spcAft>
                <a:spcPts val="0"/>
              </a:spcAft>
              <a:buSzPts val="1400"/>
              <a:buNone/>
            </a:pPr>
            <a:r>
              <a:rPr lang="en-US" sz="5000" spc="-150" dirty="0"/>
              <a:t>and Engineering</a:t>
            </a:r>
            <a:endParaRPr spc="-15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41"/>
          <p:cNvSpPr txBox="1">
            <a:spLocks noGrp="1"/>
          </p:cNvSpPr>
          <p:nvPr>
            <p:ph type="title"/>
          </p:nvPr>
        </p:nvSpPr>
        <p:spPr>
          <a:xfrm>
            <a:off x="725099" y="283971"/>
            <a:ext cx="10026650" cy="846386"/>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Davidson Laboratory</a:t>
            </a:r>
            <a:endParaRPr/>
          </a:p>
        </p:txBody>
      </p:sp>
      <p:sp>
        <p:nvSpPr>
          <p:cNvPr id="700" name="Google Shape;700;p41"/>
          <p:cNvSpPr txBox="1">
            <a:spLocks noGrp="1"/>
          </p:cNvSpPr>
          <p:nvPr>
            <p:ph type="body" idx="1"/>
          </p:nvPr>
        </p:nvSpPr>
        <p:spPr>
          <a:xfrm>
            <a:off x="725099" y="1581009"/>
            <a:ext cx="5370903" cy="4085734"/>
          </a:xfrm>
          <a:prstGeom prst="rect">
            <a:avLst/>
          </a:prstGeom>
          <a:noFill/>
          <a:ln>
            <a:noFill/>
          </a:ln>
        </p:spPr>
        <p:txBody>
          <a:bodyPr spcFirstLastPara="1" wrap="square" lIns="0" tIns="0" rIns="0" bIns="0" anchor="t" anchorCtr="0">
            <a:spAutoFit/>
          </a:bodyPr>
          <a:lstStyle/>
          <a:p>
            <a:pPr marL="283464" lvl="0" indent="-283464" algn="l" rtl="0">
              <a:lnSpc>
                <a:spcPct val="100000"/>
              </a:lnSpc>
              <a:spcBef>
                <a:spcPts val="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Climate change and coastal resilience​</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Flooding and storm surge prediction​</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Experimental and computational marine hydrodynamics </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Marine systems: ships, wave energy converters, and submersibles​</a:t>
            </a:r>
            <a:endParaRPr/>
          </a:p>
          <a:p>
            <a:pPr marL="0" lvl="0" indent="0" algn="l" rtl="0">
              <a:lnSpc>
                <a:spcPct val="100000"/>
              </a:lnSpc>
              <a:spcBef>
                <a:spcPts val="0"/>
              </a:spcBef>
              <a:spcAft>
                <a:spcPts val="0"/>
              </a:spcAft>
              <a:buSzPts val="1400"/>
              <a:buNone/>
            </a:pPr>
            <a:endParaRPr/>
          </a:p>
        </p:txBody>
      </p:sp>
      <p:pic>
        <p:nvPicPr>
          <p:cNvPr id="701" name="Google Shape;701;p41"/>
          <p:cNvPicPr preferRelativeResize="0">
            <a:picLocks noGrp="1"/>
          </p:cNvPicPr>
          <p:nvPr>
            <p:ph type="body" idx="2"/>
          </p:nvPr>
        </p:nvPicPr>
        <p:blipFill rotWithShape="1">
          <a:blip r:embed="rId3">
            <a:alphaModFix/>
          </a:blip>
          <a:srcRect l="-181" r="16049" b="-704"/>
          <a:stretch/>
        </p:blipFill>
        <p:spPr>
          <a:xfrm>
            <a:off x="6923525" y="0"/>
            <a:ext cx="5318455" cy="6906293"/>
          </a:xfrm>
          <a:prstGeom prst="rect">
            <a:avLst/>
          </a:prstGeom>
          <a:noFill/>
          <a:ln>
            <a:noFill/>
          </a:ln>
        </p:spPr>
      </p:pic>
      <p:sp>
        <p:nvSpPr>
          <p:cNvPr id="702" name="Google Shape;702;p41"/>
          <p:cNvSpPr/>
          <p:nvPr/>
        </p:nvSpPr>
        <p:spPr>
          <a:xfrm rot="-419874">
            <a:off x="11782026" y="-185477"/>
            <a:ext cx="888922" cy="7041270"/>
          </a:xfrm>
          <a:prstGeom prst="rect">
            <a:avLst/>
          </a:prstGeom>
          <a:solidFill>
            <a:srgbClr val="F2F2F2"/>
          </a:solidFill>
          <a:ln w="25400"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03" name="Google Shape;703;p41"/>
          <p:cNvSpPr/>
          <p:nvPr/>
        </p:nvSpPr>
        <p:spPr>
          <a:xfrm rot="-420059">
            <a:off x="6378338" y="-133462"/>
            <a:ext cx="1082975" cy="715584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704" name="Google Shape;704;p41"/>
          <p:cNvCxnSpPr/>
          <p:nvPr/>
        </p:nvCxnSpPr>
        <p:spPr>
          <a:xfrm rot="10800000" flipH="1">
            <a:off x="4114801" y="6462576"/>
            <a:ext cx="7778400" cy="17700"/>
          </a:xfrm>
          <a:prstGeom prst="straightConnector1">
            <a:avLst/>
          </a:prstGeom>
          <a:noFill/>
          <a:ln w="9525" cap="flat" cmpd="sng">
            <a:solidFill>
              <a:srgbClr val="F2F2F2"/>
            </a:solidFill>
            <a:prstDash val="solid"/>
            <a:round/>
            <a:headEnd type="none" w="sm" len="sm"/>
            <a:tailEnd type="none" w="sm" len="sm"/>
          </a:ln>
        </p:spPr>
      </p:cxnSp>
      <p:sp>
        <p:nvSpPr>
          <p:cNvPr id="705" name="Google Shape;705;p41"/>
          <p:cNvSpPr txBox="1"/>
          <p:nvPr/>
        </p:nvSpPr>
        <p:spPr>
          <a:xfrm>
            <a:off x="304800" y="304800"/>
            <a:ext cx="3000000" cy="3000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44"/>
          <p:cNvSpPr txBox="1">
            <a:spLocks noGrp="1"/>
          </p:cNvSpPr>
          <p:nvPr>
            <p:ph type="title"/>
          </p:nvPr>
        </p:nvSpPr>
        <p:spPr>
          <a:xfrm>
            <a:off x="725099" y="497743"/>
            <a:ext cx="10026600" cy="16008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200"/>
              <a:t>Stevens Center for </a:t>
            </a:r>
            <a:endParaRPr sz="5200"/>
          </a:p>
          <a:p>
            <a:pPr marL="0" lvl="0" indent="0" algn="l" rtl="0">
              <a:lnSpc>
                <a:spcPct val="100000"/>
              </a:lnSpc>
              <a:spcBef>
                <a:spcPts val="0"/>
              </a:spcBef>
              <a:spcAft>
                <a:spcPts val="0"/>
              </a:spcAft>
              <a:buSzPts val="1400"/>
              <a:buNone/>
            </a:pPr>
            <a:r>
              <a:rPr lang="en-US" sz="5200"/>
              <a:t>Sustainability</a:t>
            </a:r>
            <a:endParaRPr sz="5200"/>
          </a:p>
        </p:txBody>
      </p:sp>
      <p:sp>
        <p:nvSpPr>
          <p:cNvPr id="711" name="Google Shape;711;p44"/>
          <p:cNvSpPr txBox="1">
            <a:spLocks noGrp="1"/>
          </p:cNvSpPr>
          <p:nvPr>
            <p:ph type="body" idx="1"/>
          </p:nvPr>
        </p:nvSpPr>
        <p:spPr>
          <a:xfrm>
            <a:off x="725105" y="2361342"/>
            <a:ext cx="5260200" cy="24012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None/>
            </a:pPr>
            <a:r>
              <a:rPr lang="en-US" sz="2600">
                <a:solidFill>
                  <a:srgbClr val="000000"/>
                </a:solidFill>
              </a:rPr>
              <a:t>The Stevens Center for Sustainability aims to provide a collaborative, cross-disciplinary platform for researchers to solve critical problems faced by underserved communities.</a:t>
            </a:r>
            <a:endParaRPr/>
          </a:p>
        </p:txBody>
      </p:sp>
      <p:cxnSp>
        <p:nvCxnSpPr>
          <p:cNvPr id="712" name="Google Shape;712;p44"/>
          <p:cNvCxnSpPr/>
          <p:nvPr/>
        </p:nvCxnSpPr>
        <p:spPr>
          <a:xfrm rot="10800000" flipH="1">
            <a:off x="4114801" y="6462576"/>
            <a:ext cx="7778400" cy="17700"/>
          </a:xfrm>
          <a:prstGeom prst="straightConnector1">
            <a:avLst/>
          </a:prstGeom>
          <a:noFill/>
          <a:ln w="9525" cap="flat" cmpd="sng">
            <a:solidFill>
              <a:srgbClr val="F2F2F2"/>
            </a:solidFill>
            <a:prstDash val="solid"/>
            <a:round/>
            <a:headEnd type="none" w="sm" len="sm"/>
            <a:tailEnd type="none" w="sm" len="sm"/>
          </a:ln>
        </p:spPr>
      </p:cxnSp>
      <p:pic>
        <p:nvPicPr>
          <p:cNvPr id="713" name="Google Shape;713;p44"/>
          <p:cNvPicPr preferRelativeResize="0"/>
          <p:nvPr/>
        </p:nvPicPr>
        <p:blipFill rotWithShape="1">
          <a:blip r:embed="rId3">
            <a:alphaModFix/>
          </a:blip>
          <a:srcRect l="9148" r="40971"/>
          <a:stretch/>
        </p:blipFill>
        <p:spPr>
          <a:xfrm>
            <a:off x="7009225" y="-11050"/>
            <a:ext cx="5186251" cy="6915402"/>
          </a:xfrm>
          <a:prstGeom prst="rect">
            <a:avLst/>
          </a:prstGeom>
          <a:noFill/>
          <a:ln>
            <a:noFill/>
          </a:ln>
        </p:spPr>
      </p:pic>
      <p:sp>
        <p:nvSpPr>
          <p:cNvPr id="714" name="Google Shape;714;p44"/>
          <p:cNvSpPr/>
          <p:nvPr/>
        </p:nvSpPr>
        <p:spPr>
          <a:xfrm rot="-419874">
            <a:off x="11782026" y="-185477"/>
            <a:ext cx="888922" cy="7041270"/>
          </a:xfrm>
          <a:prstGeom prst="rect">
            <a:avLst/>
          </a:prstGeom>
          <a:solidFill>
            <a:srgbClr val="F2F2F2"/>
          </a:solidFill>
          <a:ln w="25400"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15" name="Google Shape;715;p44"/>
          <p:cNvSpPr/>
          <p:nvPr/>
        </p:nvSpPr>
        <p:spPr>
          <a:xfrm rot="-419874">
            <a:off x="6571807" y="-145264"/>
            <a:ext cx="888922" cy="715584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716" name="Google Shape;716;p44"/>
          <p:cNvCxnSpPr/>
          <p:nvPr/>
        </p:nvCxnSpPr>
        <p:spPr>
          <a:xfrm rot="10800000" flipH="1">
            <a:off x="4114801" y="6462576"/>
            <a:ext cx="7778400" cy="17700"/>
          </a:xfrm>
          <a:prstGeom prst="straightConnector1">
            <a:avLst/>
          </a:prstGeom>
          <a:noFill/>
          <a:ln w="9525" cap="flat" cmpd="sng">
            <a:solidFill>
              <a:srgbClr val="F2F2F2"/>
            </a:solidFill>
            <a:prstDash val="solid"/>
            <a:round/>
            <a:headEnd type="none" w="sm" len="sm"/>
            <a:tailEnd type="none" w="sm" len="sm"/>
          </a:ln>
        </p:spPr>
      </p:cxn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720"/>
        <p:cNvGrpSpPr/>
        <p:nvPr/>
      </p:nvGrpSpPr>
      <p:grpSpPr>
        <a:xfrm>
          <a:off x="0" y="0"/>
          <a:ext cx="0" cy="0"/>
          <a:chOff x="0" y="0"/>
          <a:chExt cx="0" cy="0"/>
        </a:xfrm>
      </p:grpSpPr>
      <p:sp>
        <p:nvSpPr>
          <p:cNvPr id="721" name="Google Shape;721;g2ffd72c298c_2_0"/>
          <p:cNvSpPr txBox="1">
            <a:spLocks noGrp="1"/>
          </p:cNvSpPr>
          <p:nvPr>
            <p:ph type="title"/>
          </p:nvPr>
        </p:nvSpPr>
        <p:spPr>
          <a:xfrm>
            <a:off x="725099" y="497743"/>
            <a:ext cx="10026600" cy="16008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200"/>
              <a:t>Stevens Institute for </a:t>
            </a:r>
            <a:endParaRPr sz="5200"/>
          </a:p>
          <a:p>
            <a:pPr marL="0" lvl="0" indent="0" algn="l" rtl="0">
              <a:lnSpc>
                <a:spcPct val="100000"/>
              </a:lnSpc>
              <a:spcBef>
                <a:spcPts val="0"/>
              </a:spcBef>
              <a:spcAft>
                <a:spcPts val="0"/>
              </a:spcAft>
              <a:buSzPts val="1400"/>
              <a:buNone/>
            </a:pPr>
            <a:r>
              <a:rPr lang="en-US" sz="5200"/>
              <a:t>Artificial Intelligence </a:t>
            </a:r>
            <a:endParaRPr sz="5200"/>
          </a:p>
        </p:txBody>
      </p:sp>
      <p:sp>
        <p:nvSpPr>
          <p:cNvPr id="722" name="Google Shape;722;g2ffd72c298c_2_0"/>
          <p:cNvSpPr txBox="1">
            <a:spLocks noGrp="1"/>
          </p:cNvSpPr>
          <p:nvPr>
            <p:ph type="body" idx="1"/>
          </p:nvPr>
        </p:nvSpPr>
        <p:spPr>
          <a:xfrm>
            <a:off x="725105" y="2361342"/>
            <a:ext cx="5260200" cy="3286200"/>
          </a:xfrm>
          <a:prstGeom prst="rect">
            <a:avLst/>
          </a:prstGeom>
          <a:noFill/>
          <a:ln>
            <a:noFill/>
          </a:ln>
        </p:spPr>
        <p:txBody>
          <a:bodyPr spcFirstLastPara="1" wrap="square" lIns="0" tIns="0" rIns="0" bIns="0" anchor="t" anchorCtr="0">
            <a:spAutoFit/>
          </a:bodyPr>
          <a:lstStyle/>
          <a:p>
            <a:pPr marL="283464" lvl="0" indent="-283464" algn="l" rtl="0">
              <a:lnSpc>
                <a:spcPct val="100000"/>
              </a:lnSpc>
              <a:spcBef>
                <a:spcPts val="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Interdisciplinary, tech-driven collaboration ​</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a:solidFill>
                  <a:srgbClr val="000000"/>
                </a:solidFill>
                <a:latin typeface="IBM Plex Sans Light"/>
                <a:ea typeface="IBM Plex Sans Light"/>
                <a:cs typeface="IBM Plex Sans Light"/>
                <a:sym typeface="IBM Plex Sans Light"/>
              </a:rPr>
              <a:t>100</a:t>
            </a:r>
            <a:r>
              <a:rPr lang="en-US" sz="2600" u="none" strike="noStrike">
                <a:solidFill>
                  <a:srgbClr val="000000"/>
                </a:solidFill>
                <a:latin typeface="IBM Plex Sans Light"/>
                <a:ea typeface="IBM Plex Sans Light"/>
                <a:cs typeface="IBM Plex Sans Light"/>
                <a:sym typeface="IBM Plex Sans Light"/>
              </a:rPr>
              <a:t>+ faculty, from every school ​</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Advance AI and machine learning ​</a:t>
            </a:r>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u="none" strike="noStrike">
                <a:solidFill>
                  <a:srgbClr val="000000"/>
                </a:solidFill>
                <a:latin typeface="IBM Plex Sans Light"/>
                <a:ea typeface="IBM Plex Sans Light"/>
                <a:cs typeface="IBM Plex Sans Light"/>
                <a:sym typeface="IBM Plex Sans Light"/>
              </a:rPr>
              <a:t>Improve disciplines such as healthcare, business operations, industry, and education</a:t>
            </a:r>
            <a:endParaRPr/>
          </a:p>
          <a:p>
            <a:pPr marL="0" lvl="0" indent="0" algn="l" rtl="0">
              <a:lnSpc>
                <a:spcPct val="100000"/>
              </a:lnSpc>
              <a:spcBef>
                <a:spcPts val="0"/>
              </a:spcBef>
              <a:spcAft>
                <a:spcPts val="0"/>
              </a:spcAft>
              <a:buSzPts val="1400"/>
              <a:buNone/>
            </a:pPr>
            <a:endParaRPr/>
          </a:p>
        </p:txBody>
      </p:sp>
      <p:cxnSp>
        <p:nvCxnSpPr>
          <p:cNvPr id="723" name="Google Shape;723;g2ffd72c298c_2_0"/>
          <p:cNvCxnSpPr/>
          <p:nvPr/>
        </p:nvCxnSpPr>
        <p:spPr>
          <a:xfrm rot="10800000" flipH="1">
            <a:off x="4114801" y="6462576"/>
            <a:ext cx="7778400" cy="17700"/>
          </a:xfrm>
          <a:prstGeom prst="straightConnector1">
            <a:avLst/>
          </a:prstGeom>
          <a:noFill/>
          <a:ln w="9525" cap="flat" cmpd="sng">
            <a:solidFill>
              <a:srgbClr val="F2F2F2"/>
            </a:solidFill>
            <a:prstDash val="solid"/>
            <a:round/>
            <a:headEnd type="none" w="sm" len="sm"/>
            <a:tailEnd type="none" w="sm" len="sm"/>
          </a:ln>
        </p:spPr>
      </p:cxnSp>
      <p:grpSp>
        <p:nvGrpSpPr>
          <p:cNvPr id="724" name="Google Shape;724;g2ffd72c298c_2_0"/>
          <p:cNvGrpSpPr/>
          <p:nvPr/>
        </p:nvGrpSpPr>
        <p:grpSpPr>
          <a:xfrm>
            <a:off x="4114801" y="-213400"/>
            <a:ext cx="8981907" cy="7251440"/>
            <a:chOff x="4114801" y="-213400"/>
            <a:chExt cx="8981907" cy="7251440"/>
          </a:xfrm>
        </p:grpSpPr>
        <p:pic>
          <p:nvPicPr>
            <p:cNvPr id="725" name="Google Shape;725;g2ffd72c298c_2_0"/>
            <p:cNvPicPr preferRelativeResize="0"/>
            <p:nvPr/>
          </p:nvPicPr>
          <p:blipFill rotWithShape="1">
            <a:blip r:embed="rId3">
              <a:alphaModFix/>
            </a:blip>
            <a:srcRect l="31249" r="31249"/>
            <a:stretch/>
          </p:blipFill>
          <p:spPr>
            <a:xfrm>
              <a:off x="7009225" y="-11050"/>
              <a:ext cx="5186251" cy="6915402"/>
            </a:xfrm>
            <a:prstGeom prst="rect">
              <a:avLst/>
            </a:prstGeom>
            <a:noFill/>
            <a:ln>
              <a:noFill/>
            </a:ln>
          </p:spPr>
        </p:pic>
        <p:sp>
          <p:nvSpPr>
            <p:cNvPr id="726" name="Google Shape;726;g2ffd72c298c_2_0"/>
            <p:cNvSpPr/>
            <p:nvPr/>
          </p:nvSpPr>
          <p:spPr>
            <a:xfrm rot="-419874">
              <a:off x="11782097" y="-185486"/>
              <a:ext cx="888922" cy="7041270"/>
            </a:xfrm>
            <a:prstGeom prst="rect">
              <a:avLst/>
            </a:prstGeom>
            <a:solidFill>
              <a:srgbClr val="F2F2F2"/>
            </a:solidFill>
            <a:ln w="25400"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27" name="Google Shape;727;g2ffd72c298c_2_0"/>
            <p:cNvSpPr/>
            <p:nvPr/>
          </p:nvSpPr>
          <p:spPr>
            <a:xfrm rot="-419874">
              <a:off x="6571798" y="-145263"/>
              <a:ext cx="888922" cy="715580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728" name="Google Shape;728;g2ffd72c298c_2_0"/>
            <p:cNvCxnSpPr/>
            <p:nvPr/>
          </p:nvCxnSpPr>
          <p:spPr>
            <a:xfrm rot="10800000" flipH="1">
              <a:off x="4114801" y="6462576"/>
              <a:ext cx="7778400" cy="17700"/>
            </a:xfrm>
            <a:prstGeom prst="straightConnector1">
              <a:avLst/>
            </a:prstGeom>
            <a:noFill/>
            <a:ln w="9525" cap="flat" cmpd="sng">
              <a:solidFill>
                <a:srgbClr val="F2F2F2"/>
              </a:solidFill>
              <a:prstDash val="solid"/>
              <a:round/>
              <a:headEnd type="none" w="sm" len="sm"/>
              <a:tailEnd type="none" w="sm" len="sm"/>
            </a:ln>
          </p:spPr>
        </p:cxn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pic>
        <p:nvPicPr>
          <p:cNvPr id="733" name="Google Shape;733;g2ffd72c1b3d_0_0"/>
          <p:cNvPicPr preferRelativeResize="0"/>
          <p:nvPr/>
        </p:nvPicPr>
        <p:blipFill>
          <a:blip r:embed="rId3">
            <a:alphaModFix/>
          </a:blip>
          <a:stretch>
            <a:fillRect/>
          </a:stretch>
        </p:blipFill>
        <p:spPr>
          <a:xfrm rot="-1">
            <a:off x="7003700" y="-20324"/>
            <a:ext cx="5188300" cy="6878323"/>
          </a:xfrm>
          <a:prstGeom prst="rect">
            <a:avLst/>
          </a:prstGeom>
          <a:noFill/>
          <a:ln>
            <a:noFill/>
          </a:ln>
        </p:spPr>
      </p:pic>
      <p:sp>
        <p:nvSpPr>
          <p:cNvPr id="734" name="Google Shape;734;g2ffd72c1b3d_0_0"/>
          <p:cNvSpPr txBox="1">
            <a:spLocks noGrp="1"/>
          </p:cNvSpPr>
          <p:nvPr>
            <p:ph type="title"/>
          </p:nvPr>
        </p:nvSpPr>
        <p:spPr>
          <a:xfrm>
            <a:off x="725099" y="497743"/>
            <a:ext cx="10026600" cy="16008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200"/>
              <a:t>Systems Engineering</a:t>
            </a:r>
            <a:endParaRPr sz="5200"/>
          </a:p>
          <a:p>
            <a:pPr marL="0" lvl="0" indent="0" algn="l" rtl="0">
              <a:lnSpc>
                <a:spcPct val="100000"/>
              </a:lnSpc>
              <a:spcBef>
                <a:spcPts val="0"/>
              </a:spcBef>
              <a:spcAft>
                <a:spcPts val="0"/>
              </a:spcAft>
              <a:buSzPts val="1400"/>
              <a:buNone/>
            </a:pPr>
            <a:r>
              <a:rPr lang="en-US" sz="5200"/>
              <a:t>Research Center</a:t>
            </a:r>
            <a:endParaRPr sz="5200"/>
          </a:p>
        </p:txBody>
      </p:sp>
      <p:sp>
        <p:nvSpPr>
          <p:cNvPr id="735" name="Google Shape;735;g2ffd72c1b3d_0_0"/>
          <p:cNvSpPr txBox="1">
            <a:spLocks noGrp="1"/>
          </p:cNvSpPr>
          <p:nvPr>
            <p:ph type="body" idx="1"/>
          </p:nvPr>
        </p:nvSpPr>
        <p:spPr>
          <a:xfrm>
            <a:off x="725105" y="2361342"/>
            <a:ext cx="5260200" cy="3286200"/>
          </a:xfrm>
          <a:prstGeom prst="rect">
            <a:avLst/>
          </a:prstGeom>
          <a:noFill/>
          <a:ln>
            <a:noFill/>
          </a:ln>
        </p:spPr>
        <p:txBody>
          <a:bodyPr spcFirstLastPara="1" wrap="square" lIns="0" tIns="0" rIns="0" bIns="0" anchor="t" anchorCtr="0">
            <a:spAutoFit/>
          </a:bodyPr>
          <a:lstStyle/>
          <a:p>
            <a:pPr marL="283464" lvl="0" indent="-283464" algn="l" rtl="0">
              <a:lnSpc>
                <a:spcPct val="100000"/>
              </a:lnSpc>
              <a:spcBef>
                <a:spcPts val="500"/>
              </a:spcBef>
              <a:spcAft>
                <a:spcPts val="0"/>
              </a:spcAft>
              <a:buClr>
                <a:srgbClr val="E7842E"/>
              </a:buClr>
              <a:buSzPts val="2600"/>
              <a:buFont typeface="Noto Sans Symbols"/>
              <a:buChar char="▪"/>
            </a:pPr>
            <a:r>
              <a:rPr lang="en-US" sz="2600">
                <a:solidFill>
                  <a:srgbClr val="000000"/>
                </a:solidFill>
              </a:rPr>
              <a:t>Enterprises and Systems of Systems</a:t>
            </a:r>
            <a:endParaRPr sz="2600">
              <a:solidFill>
                <a:srgbClr val="000000"/>
              </a:solidFill>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a:solidFill>
                  <a:srgbClr val="000000"/>
                </a:solidFill>
              </a:rPr>
              <a:t>Trusted Systems</a:t>
            </a:r>
            <a:endParaRPr sz="2600">
              <a:solidFill>
                <a:srgbClr val="000000"/>
              </a:solidFill>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a:solidFill>
                  <a:srgbClr val="000000"/>
                </a:solidFill>
              </a:rPr>
              <a:t>Systems Engineering and Systems Management Transformation</a:t>
            </a:r>
            <a:endParaRPr sz="2600">
              <a:solidFill>
                <a:srgbClr val="000000"/>
              </a:solidFill>
            </a:endParaRPr>
          </a:p>
          <a:p>
            <a:pPr marL="283464" lvl="0" indent="-283464" algn="l" rtl="0">
              <a:lnSpc>
                <a:spcPct val="100000"/>
              </a:lnSpc>
              <a:spcBef>
                <a:spcPts val="500"/>
              </a:spcBef>
              <a:spcAft>
                <a:spcPts val="0"/>
              </a:spcAft>
              <a:buClr>
                <a:srgbClr val="E7842E"/>
              </a:buClr>
              <a:buSzPts val="2600"/>
              <a:buFont typeface="Noto Sans Symbols"/>
              <a:buChar char="▪"/>
            </a:pPr>
            <a:r>
              <a:rPr lang="en-US" sz="2600">
                <a:solidFill>
                  <a:srgbClr val="000000"/>
                </a:solidFill>
              </a:rPr>
              <a:t>Human Capital Development</a:t>
            </a:r>
            <a:endParaRPr sz="2600">
              <a:solidFill>
                <a:srgbClr val="000000"/>
              </a:solidFill>
            </a:endParaRPr>
          </a:p>
          <a:p>
            <a:pPr marL="0" lvl="0" indent="0" algn="l" rtl="0">
              <a:lnSpc>
                <a:spcPct val="100000"/>
              </a:lnSpc>
              <a:spcBef>
                <a:spcPts val="0"/>
              </a:spcBef>
              <a:spcAft>
                <a:spcPts val="0"/>
              </a:spcAft>
              <a:buSzPts val="1400"/>
              <a:buNone/>
            </a:pPr>
            <a:endParaRPr/>
          </a:p>
        </p:txBody>
      </p:sp>
      <p:cxnSp>
        <p:nvCxnSpPr>
          <p:cNvPr id="736" name="Google Shape;736;g2ffd72c1b3d_0_0"/>
          <p:cNvCxnSpPr/>
          <p:nvPr/>
        </p:nvCxnSpPr>
        <p:spPr>
          <a:xfrm rot="10800000" flipH="1">
            <a:off x="4114801" y="6462576"/>
            <a:ext cx="7778400" cy="17700"/>
          </a:xfrm>
          <a:prstGeom prst="straightConnector1">
            <a:avLst/>
          </a:prstGeom>
          <a:noFill/>
          <a:ln w="9525" cap="flat" cmpd="sng">
            <a:solidFill>
              <a:srgbClr val="F2F2F2"/>
            </a:solidFill>
            <a:prstDash val="solid"/>
            <a:round/>
            <a:headEnd type="none" w="sm" len="sm"/>
            <a:tailEnd type="none" w="sm" len="sm"/>
          </a:ln>
        </p:spPr>
      </p:cxnSp>
      <p:sp>
        <p:nvSpPr>
          <p:cNvPr id="737" name="Google Shape;737;g2ffd72c1b3d_0_0"/>
          <p:cNvSpPr/>
          <p:nvPr/>
        </p:nvSpPr>
        <p:spPr>
          <a:xfrm rot="-419874">
            <a:off x="11782097" y="-185486"/>
            <a:ext cx="888922" cy="7041270"/>
          </a:xfrm>
          <a:prstGeom prst="rect">
            <a:avLst/>
          </a:prstGeom>
          <a:solidFill>
            <a:srgbClr val="F2F2F2"/>
          </a:solidFill>
          <a:ln w="25400"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38" name="Google Shape;738;g2ffd72c1b3d_0_0"/>
          <p:cNvSpPr/>
          <p:nvPr/>
        </p:nvSpPr>
        <p:spPr>
          <a:xfrm rot="-419874">
            <a:off x="6571798" y="-145263"/>
            <a:ext cx="888922" cy="715580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739" name="Google Shape;739;g2ffd72c1b3d_0_0"/>
          <p:cNvCxnSpPr/>
          <p:nvPr/>
        </p:nvCxnSpPr>
        <p:spPr>
          <a:xfrm rot="10800000" flipH="1">
            <a:off x="4114801" y="6462576"/>
            <a:ext cx="7778400" cy="17700"/>
          </a:xfrm>
          <a:prstGeom prst="straightConnector1">
            <a:avLst/>
          </a:prstGeom>
          <a:noFill/>
          <a:ln w="9525" cap="flat" cmpd="sng">
            <a:solidFill>
              <a:srgbClr val="F2F2F2"/>
            </a:solidFill>
            <a:prstDash val="solid"/>
            <a:round/>
            <a:headEnd type="none" w="sm" len="sm"/>
            <a:tailEnd type="none" w="sm" len="sm"/>
          </a:ln>
        </p:spPr>
      </p:cxn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pic>
        <p:nvPicPr>
          <p:cNvPr id="744" name="Google Shape;744;p46" descr="A large building with trees in front of it&#10;&#10;Description automatically generated with low confidence"/>
          <p:cNvPicPr preferRelativeResize="0"/>
          <p:nvPr/>
        </p:nvPicPr>
        <p:blipFill rotWithShape="1">
          <a:blip r:embed="rId3">
            <a:alphaModFix/>
          </a:blip>
          <a:srcRect l="23242" r="19566"/>
          <a:stretch/>
        </p:blipFill>
        <p:spPr>
          <a:xfrm>
            <a:off x="0" y="1"/>
            <a:ext cx="7010400" cy="6858000"/>
          </a:xfrm>
          <a:prstGeom prst="rect">
            <a:avLst/>
          </a:prstGeom>
          <a:noFill/>
          <a:ln>
            <a:noFill/>
          </a:ln>
        </p:spPr>
      </p:pic>
      <p:pic>
        <p:nvPicPr>
          <p:cNvPr id="745" name="Google Shape;745;p46"/>
          <p:cNvPicPr preferRelativeResize="0"/>
          <p:nvPr/>
        </p:nvPicPr>
        <p:blipFill rotWithShape="1">
          <a:blip r:embed="rId4">
            <a:alphaModFix/>
          </a:blip>
          <a:srcRect/>
          <a:stretch/>
        </p:blipFill>
        <p:spPr>
          <a:xfrm>
            <a:off x="-152400" y="-1"/>
            <a:ext cx="12344400" cy="6858000"/>
          </a:xfrm>
          <a:prstGeom prst="rect">
            <a:avLst/>
          </a:prstGeom>
          <a:noFill/>
          <a:ln>
            <a:noFill/>
          </a:ln>
        </p:spPr>
      </p:pic>
      <p:sp>
        <p:nvSpPr>
          <p:cNvPr id="746" name="Google Shape;746;p46"/>
          <p:cNvSpPr txBox="1"/>
          <p:nvPr/>
        </p:nvSpPr>
        <p:spPr>
          <a:xfrm>
            <a:off x="8026870" y="3087116"/>
            <a:ext cx="3425357" cy="84836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Clr>
                <a:srgbClr val="000000"/>
              </a:buClr>
              <a:buSzPts val="5400"/>
              <a:buFont typeface="Arial"/>
              <a:buNone/>
            </a:pPr>
            <a:r>
              <a:rPr lang="en-US" sz="5400" b="0" i="0" u="none" strike="noStrike" cap="none">
                <a:solidFill>
                  <a:srgbClr val="FFFFFF"/>
                </a:solidFill>
                <a:latin typeface="Saira Condensed Light"/>
                <a:ea typeface="Saira Condensed Light"/>
                <a:cs typeface="Saira Condensed Light"/>
                <a:sym typeface="Saira Condensed Light"/>
              </a:rPr>
              <a:t>THANK </a:t>
            </a:r>
            <a:r>
              <a:rPr lang="en-US" sz="5400" b="1" i="0" u="none" strike="noStrike" cap="none">
                <a:solidFill>
                  <a:srgbClr val="FFFFFF"/>
                </a:solidFill>
                <a:latin typeface="Saira Condensed"/>
                <a:ea typeface="Saira Condensed"/>
                <a:cs typeface="Saira Condensed"/>
                <a:sym typeface="Saira Condensed"/>
              </a:rPr>
              <a:t>YOU</a:t>
            </a:r>
            <a:endParaRPr sz="5400" b="0" i="0" u="none" strike="noStrike" cap="none">
              <a:solidFill>
                <a:srgbClr val="000000"/>
              </a:solidFill>
              <a:latin typeface="Saira Condensed"/>
              <a:ea typeface="Saira Condensed"/>
              <a:cs typeface="Saira Condensed"/>
              <a:sym typeface="Saira Condensed"/>
            </a:endParaRPr>
          </a:p>
        </p:txBody>
      </p:sp>
      <p:sp>
        <p:nvSpPr>
          <p:cNvPr id="747" name="Google Shape;747;p46"/>
          <p:cNvSpPr txBox="1"/>
          <p:nvPr/>
        </p:nvSpPr>
        <p:spPr>
          <a:xfrm>
            <a:off x="7484429" y="5191252"/>
            <a:ext cx="3967479" cy="510540"/>
          </a:xfrm>
          <a:prstGeom prst="rect">
            <a:avLst/>
          </a:prstGeom>
          <a:noFill/>
          <a:ln>
            <a:noFill/>
          </a:ln>
        </p:spPr>
        <p:txBody>
          <a:bodyPr spcFirstLastPara="1" wrap="square" lIns="0" tIns="12700" rIns="0" bIns="0" anchor="t" anchorCtr="0">
            <a:spAutoFit/>
          </a:bodyPr>
          <a:lstStyle/>
          <a:p>
            <a:pPr marL="0" marR="5080" lvl="0" indent="0" algn="r" rtl="0">
              <a:lnSpc>
                <a:spcPct val="119375"/>
              </a:lnSpc>
              <a:spcBef>
                <a:spcPts val="0"/>
              </a:spcBef>
              <a:spcAft>
                <a:spcPts val="0"/>
              </a:spcAft>
              <a:buClr>
                <a:srgbClr val="000000"/>
              </a:buClr>
              <a:buSzPts val="1600"/>
              <a:buFont typeface="Arial"/>
              <a:buNone/>
            </a:pPr>
            <a:r>
              <a:rPr lang="en-US" sz="1600" b="1" i="0" u="none" strike="noStrike" cap="none">
                <a:solidFill>
                  <a:srgbClr val="FFFFFF"/>
                </a:solidFill>
                <a:latin typeface="IBM Plex Sans"/>
                <a:ea typeface="IBM Plex Sans"/>
                <a:cs typeface="IBM Plex Sans"/>
                <a:sym typeface="IBM Plex Sans"/>
              </a:rPr>
              <a:t>Stevens Institute of Technology</a:t>
            </a:r>
            <a:endParaRPr sz="1600" b="0" i="0" u="none" strike="noStrike" cap="none">
              <a:solidFill>
                <a:srgbClr val="000000"/>
              </a:solidFill>
              <a:latin typeface="IBM Plex Sans"/>
              <a:ea typeface="IBM Plex Sans"/>
              <a:cs typeface="IBM Plex Sans"/>
              <a:sym typeface="IBM Plex Sans"/>
            </a:endParaRPr>
          </a:p>
          <a:p>
            <a:pPr marL="0" marR="5080" lvl="0" indent="0" algn="r" rtl="0">
              <a:lnSpc>
                <a:spcPct val="119375"/>
              </a:lnSpc>
              <a:spcBef>
                <a:spcPts val="0"/>
              </a:spcBef>
              <a:spcAft>
                <a:spcPts val="0"/>
              </a:spcAft>
              <a:buClr>
                <a:srgbClr val="000000"/>
              </a:buClr>
              <a:buSzPts val="1600"/>
              <a:buFont typeface="Arial"/>
              <a:buNone/>
            </a:pPr>
            <a:r>
              <a:rPr lang="en-US" sz="1600" b="0" i="0" u="none" strike="noStrike" cap="none">
                <a:solidFill>
                  <a:srgbClr val="FFFFFF"/>
                </a:solidFill>
                <a:latin typeface="IBM Plex Sans"/>
                <a:ea typeface="IBM Plex Sans"/>
                <a:cs typeface="IBM Plex Sans"/>
                <a:sym typeface="IBM Plex Sans"/>
              </a:rPr>
              <a:t>1 Castle Point Terrace, Hoboken, NJ 07030</a:t>
            </a:r>
            <a:endParaRPr sz="1600" b="0" i="0" u="none" strike="noStrike" cap="none">
              <a:solidFill>
                <a:srgbClr val="000000"/>
              </a:solidFill>
              <a:latin typeface="IBM Plex Sans"/>
              <a:ea typeface="IBM Plex Sans"/>
              <a:cs typeface="IBM Plex Sans"/>
              <a:sym typeface="IBM Plex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g314ce62cab7_0_11"/>
          <p:cNvPicPr preferRelativeResize="0"/>
          <p:nvPr/>
        </p:nvPicPr>
        <p:blipFill>
          <a:blip r:embed="rId3">
            <a:alphaModFix/>
          </a:blip>
          <a:stretch>
            <a:fillRect/>
          </a:stretch>
        </p:blipFill>
        <p:spPr>
          <a:xfrm>
            <a:off x="6510026" y="1500576"/>
            <a:ext cx="5510550" cy="4561249"/>
          </a:xfrm>
          <a:prstGeom prst="rect">
            <a:avLst/>
          </a:prstGeom>
          <a:noFill/>
          <a:ln>
            <a:noFill/>
          </a:ln>
        </p:spPr>
      </p:pic>
      <p:sp>
        <p:nvSpPr>
          <p:cNvPr id="130" name="Google Shape;130;g314ce62cab7_0_11"/>
          <p:cNvSpPr txBox="1"/>
          <p:nvPr/>
        </p:nvSpPr>
        <p:spPr>
          <a:xfrm>
            <a:off x="646359" y="365127"/>
            <a:ext cx="10709100" cy="734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5500"/>
              <a:buFont typeface="Arial"/>
              <a:buNone/>
            </a:pPr>
            <a:r>
              <a:rPr lang="en-US" sz="5500" b="1">
                <a:solidFill>
                  <a:srgbClr val="363D45"/>
                </a:solidFill>
                <a:latin typeface="Saira Condensed"/>
                <a:ea typeface="Saira Condensed"/>
                <a:cs typeface="Saira Condensed"/>
                <a:sym typeface="Saira Condensed"/>
              </a:rPr>
              <a:t>Nobel Prize Winners</a:t>
            </a:r>
            <a:endParaRPr sz="5500" b="1" i="0" u="none" strike="noStrike" cap="none">
              <a:solidFill>
                <a:srgbClr val="363D45"/>
              </a:solidFill>
              <a:latin typeface="Saira Condensed"/>
              <a:ea typeface="Saira Condensed"/>
              <a:cs typeface="Saira Condensed"/>
              <a:sym typeface="Saira Condensed"/>
            </a:endParaRPr>
          </a:p>
        </p:txBody>
      </p:sp>
      <p:cxnSp>
        <p:nvCxnSpPr>
          <p:cNvPr id="131" name="Google Shape;131;g314ce62cab7_0_11"/>
          <p:cNvCxnSpPr/>
          <p:nvPr/>
        </p:nvCxnSpPr>
        <p:spPr>
          <a:xfrm rot="10800000" flipH="1">
            <a:off x="4114801" y="6462576"/>
            <a:ext cx="7778400" cy="17700"/>
          </a:xfrm>
          <a:prstGeom prst="straightConnector1">
            <a:avLst/>
          </a:prstGeom>
          <a:noFill/>
          <a:ln w="9525" cap="flat" cmpd="sng">
            <a:solidFill>
              <a:srgbClr val="F2F2F2"/>
            </a:solidFill>
            <a:prstDash val="solid"/>
            <a:round/>
            <a:headEnd type="none" w="sm" len="sm"/>
            <a:tailEnd type="none" w="sm" len="sm"/>
          </a:ln>
        </p:spPr>
      </p:cxnSp>
      <p:sp>
        <p:nvSpPr>
          <p:cNvPr id="132" name="Google Shape;132;g314ce62cab7_0_11"/>
          <p:cNvSpPr txBox="1"/>
          <p:nvPr/>
        </p:nvSpPr>
        <p:spPr>
          <a:xfrm>
            <a:off x="644771" y="1175948"/>
            <a:ext cx="10709100" cy="7347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200"/>
              <a:buFont typeface="Arial"/>
              <a:buNone/>
            </a:pPr>
            <a:r>
              <a:rPr lang="en-US" sz="2200">
                <a:solidFill>
                  <a:srgbClr val="A32537"/>
                </a:solidFill>
                <a:latin typeface="IBM Plex Sans Light"/>
                <a:ea typeface="IBM Plex Sans Light"/>
                <a:cs typeface="IBM Plex Sans Light"/>
                <a:sym typeface="IBM Plex Sans Light"/>
              </a:rPr>
              <a:t>Leaders in Chemistry and Physics</a:t>
            </a:r>
            <a:endParaRPr sz="2200" b="0" i="0" u="none" strike="noStrike" cap="none">
              <a:solidFill>
                <a:srgbClr val="A32537"/>
              </a:solidFill>
              <a:latin typeface="IBM Plex Sans Light"/>
              <a:ea typeface="IBM Plex Sans Light"/>
              <a:cs typeface="IBM Plex Sans Light"/>
              <a:sym typeface="IBM Plex Sans Light"/>
            </a:endParaRPr>
          </a:p>
        </p:txBody>
      </p:sp>
      <p:sp>
        <p:nvSpPr>
          <p:cNvPr id="133" name="Google Shape;133;g314ce62cab7_0_11"/>
          <p:cNvSpPr txBox="1"/>
          <p:nvPr/>
        </p:nvSpPr>
        <p:spPr>
          <a:xfrm>
            <a:off x="307950" y="1730700"/>
            <a:ext cx="6321900" cy="41010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0"/>
              </a:spcBef>
              <a:spcAft>
                <a:spcPts val="0"/>
              </a:spcAft>
              <a:buClr>
                <a:srgbClr val="E6832E"/>
              </a:buClr>
              <a:buSzPts val="2400"/>
              <a:buFont typeface="Noto Sans Symbols"/>
              <a:buChar char="▪"/>
            </a:pPr>
            <a:r>
              <a:rPr lang="en-US" sz="2400" b="1">
                <a:solidFill>
                  <a:srgbClr val="363D45"/>
                </a:solidFill>
                <a:latin typeface="IBM Plex Sans"/>
                <a:ea typeface="IBM Plex Sans"/>
                <a:cs typeface="IBM Plex Sans"/>
                <a:sym typeface="IBM Plex Sans"/>
              </a:rPr>
              <a:t>Frederick Reines ’39 M.S. ’41 Hon.D.Eng. ’84</a:t>
            </a:r>
            <a:r>
              <a:rPr lang="en-US" sz="2400">
                <a:solidFill>
                  <a:srgbClr val="363D45"/>
                </a:solidFill>
                <a:latin typeface="IBM Plex Sans"/>
                <a:ea typeface="IBM Plex Sans"/>
                <a:cs typeface="IBM Plex Sans"/>
                <a:sym typeface="IBM Plex Sans"/>
              </a:rPr>
              <a:t> - Recipient of the Nobel Prize in Physics in 1995 for the discovery of the neutrino</a:t>
            </a:r>
            <a:endParaRPr sz="1600">
              <a:solidFill>
                <a:schemeClr val="dk1"/>
              </a:solidFill>
              <a:latin typeface="IBM Plex Sans"/>
              <a:ea typeface="IBM Plex Sans"/>
              <a:cs typeface="IBM Plex Sans"/>
              <a:sym typeface="IBM Plex Sans"/>
            </a:endParaRPr>
          </a:p>
          <a:p>
            <a:pPr marL="0" marR="0" lvl="0" indent="0" algn="l" rtl="0">
              <a:lnSpc>
                <a:spcPct val="90000"/>
              </a:lnSpc>
              <a:spcBef>
                <a:spcPts val="1000"/>
              </a:spcBef>
              <a:spcAft>
                <a:spcPts val="0"/>
              </a:spcAft>
              <a:buNone/>
            </a:pPr>
            <a:endParaRPr sz="2400">
              <a:solidFill>
                <a:srgbClr val="363D45"/>
              </a:solidFill>
              <a:latin typeface="IBM Plex Sans"/>
              <a:ea typeface="IBM Plex Sans"/>
              <a:cs typeface="IBM Plex Sans"/>
              <a:sym typeface="IBM Plex Sans"/>
            </a:endParaRPr>
          </a:p>
          <a:p>
            <a:pPr marL="457200" lvl="0" indent="-381000" algn="l" rtl="0">
              <a:lnSpc>
                <a:spcPct val="115000"/>
              </a:lnSpc>
              <a:spcBef>
                <a:spcPts val="0"/>
              </a:spcBef>
              <a:spcAft>
                <a:spcPts val="0"/>
              </a:spcAft>
              <a:buClr>
                <a:srgbClr val="E6832E"/>
              </a:buClr>
              <a:buSzPts val="2400"/>
              <a:buFont typeface="Noto Sans Symbols"/>
              <a:buChar char="▪"/>
            </a:pPr>
            <a:r>
              <a:rPr lang="en-US" sz="2400" b="1">
                <a:solidFill>
                  <a:srgbClr val="363D45"/>
                </a:solidFill>
                <a:latin typeface="IBM Plex Sans"/>
                <a:ea typeface="IBM Plex Sans"/>
                <a:cs typeface="IBM Plex Sans"/>
                <a:sym typeface="IBM Plex Sans"/>
              </a:rPr>
              <a:t>Irving Langmuir, Professor of Chemistry at Stevens Institute of Technology until 1909</a:t>
            </a:r>
            <a:r>
              <a:rPr lang="en-US" sz="2400">
                <a:solidFill>
                  <a:srgbClr val="363D45"/>
                </a:solidFill>
                <a:latin typeface="IBM Plex Sans"/>
                <a:ea typeface="IBM Plex Sans"/>
                <a:cs typeface="IBM Plex Sans"/>
                <a:sym typeface="IBM Plex Sans"/>
              </a:rPr>
              <a:t> - Recipient of the Nobel Prize in Chemistry in 1932 for his work in surface chemistry</a:t>
            </a:r>
            <a:endParaRPr sz="2400">
              <a:solidFill>
                <a:srgbClr val="363D45"/>
              </a:solidFill>
              <a:latin typeface="IBM Plex Sans"/>
              <a:ea typeface="IBM Plex Sans"/>
              <a:cs typeface="IBM Plex Sans"/>
              <a:sym typeface="IBM Plex Sans"/>
            </a:endParaRPr>
          </a:p>
          <a:p>
            <a:pPr marL="0" marR="0" lvl="0" indent="0" algn="l" rtl="0">
              <a:lnSpc>
                <a:spcPct val="90000"/>
              </a:lnSpc>
              <a:spcBef>
                <a:spcPts val="1000"/>
              </a:spcBef>
              <a:spcAft>
                <a:spcPts val="0"/>
              </a:spcAft>
              <a:buNone/>
            </a:pPr>
            <a:endParaRPr sz="2400" b="0" i="0" u="none" strike="noStrike" cap="none">
              <a:solidFill>
                <a:srgbClr val="363D45"/>
              </a:solidFill>
              <a:latin typeface="IBM Plex Sans"/>
              <a:ea typeface="IBM Plex Sans"/>
              <a:cs typeface="IBM Plex Sans"/>
              <a:sym typeface="IBM Plex Sans"/>
            </a:endParaRPr>
          </a:p>
        </p:txBody>
      </p:sp>
      <p:sp>
        <p:nvSpPr>
          <p:cNvPr id="134" name="Google Shape;134;g314ce62cab7_0_11"/>
          <p:cNvSpPr/>
          <p:nvPr/>
        </p:nvSpPr>
        <p:spPr>
          <a:xfrm rot="-419874">
            <a:off x="11782168" y="-185495"/>
            <a:ext cx="888922" cy="7041270"/>
          </a:xfrm>
          <a:prstGeom prst="rect">
            <a:avLst/>
          </a:prstGeom>
          <a:solidFill>
            <a:srgbClr val="F2F2F2"/>
          </a:solidFill>
          <a:ln w="25400" cap="flat" cmpd="sng">
            <a:solidFill>
              <a:srgbClr val="F2F2F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45"/>
          <p:cNvPicPr preferRelativeResize="0"/>
          <p:nvPr/>
        </p:nvPicPr>
        <p:blipFill rotWithShape="1">
          <a:blip r:embed="rId3">
            <a:alphaModFix/>
          </a:blip>
          <a:srcRect l="-3496" r="13387"/>
          <a:stretch/>
        </p:blipFill>
        <p:spPr>
          <a:xfrm>
            <a:off x="8783550" y="4073175"/>
            <a:ext cx="2848200" cy="2001300"/>
          </a:xfrm>
          <a:prstGeom prst="rect">
            <a:avLst/>
          </a:prstGeom>
          <a:noFill/>
          <a:ln>
            <a:noFill/>
          </a:ln>
        </p:spPr>
      </p:pic>
      <p:pic>
        <p:nvPicPr>
          <p:cNvPr id="140" name="Google Shape;140;p45"/>
          <p:cNvPicPr preferRelativeResize="0"/>
          <p:nvPr/>
        </p:nvPicPr>
        <p:blipFill rotWithShape="1">
          <a:blip r:embed="rId4">
            <a:alphaModFix/>
          </a:blip>
          <a:srcRect t="6129" b="-6129"/>
          <a:stretch/>
        </p:blipFill>
        <p:spPr>
          <a:xfrm>
            <a:off x="6290725" y="4114400"/>
            <a:ext cx="2580175" cy="2001300"/>
          </a:xfrm>
          <a:prstGeom prst="rect">
            <a:avLst/>
          </a:prstGeom>
          <a:noFill/>
          <a:ln>
            <a:noFill/>
          </a:ln>
        </p:spPr>
      </p:pic>
      <p:pic>
        <p:nvPicPr>
          <p:cNvPr id="141" name="Google Shape;141;p45"/>
          <p:cNvPicPr preferRelativeResize="0"/>
          <p:nvPr/>
        </p:nvPicPr>
        <p:blipFill rotWithShape="1">
          <a:blip r:embed="rId5">
            <a:alphaModFix/>
          </a:blip>
          <a:srcRect t="2092" b="15541"/>
          <a:stretch/>
        </p:blipFill>
        <p:spPr>
          <a:xfrm>
            <a:off x="647500" y="4114400"/>
            <a:ext cx="2775525" cy="1900075"/>
          </a:xfrm>
          <a:prstGeom prst="rect">
            <a:avLst/>
          </a:prstGeom>
          <a:noFill/>
          <a:ln>
            <a:noFill/>
          </a:ln>
        </p:spPr>
      </p:pic>
      <p:sp>
        <p:nvSpPr>
          <p:cNvPr id="142" name="Google Shape;142;p45"/>
          <p:cNvSpPr txBox="1">
            <a:spLocks noGrp="1"/>
          </p:cNvSpPr>
          <p:nvPr>
            <p:ph type="title"/>
          </p:nvPr>
        </p:nvSpPr>
        <p:spPr>
          <a:xfrm>
            <a:off x="638686" y="283971"/>
            <a:ext cx="10018800" cy="762000"/>
          </a:xfrm>
          <a:prstGeom prst="rect">
            <a:avLst/>
          </a:prstGeom>
          <a:noFill/>
          <a:ln>
            <a:noFill/>
          </a:ln>
        </p:spPr>
        <p:txBody>
          <a:bodyPr spcFirstLastPara="1" wrap="square" lIns="0" tIns="0" rIns="0" bIns="0" anchor="t" anchorCtr="0">
            <a:spAutoFit/>
          </a:bodyPr>
          <a:lstStyle/>
          <a:p>
            <a:pPr marL="0" lvl="0" indent="0" algn="l" rtl="0">
              <a:lnSpc>
                <a:spcPct val="90000"/>
              </a:lnSpc>
              <a:spcBef>
                <a:spcPts val="0"/>
              </a:spcBef>
              <a:spcAft>
                <a:spcPts val="0"/>
              </a:spcAft>
              <a:buSzPts val="1100"/>
              <a:buNone/>
            </a:pPr>
            <a:r>
              <a:rPr lang="en-US" sz="5500"/>
              <a:t>Pioneering Innovation</a:t>
            </a:r>
            <a:endParaRPr sz="5500"/>
          </a:p>
        </p:txBody>
      </p:sp>
      <p:pic>
        <p:nvPicPr>
          <p:cNvPr id="143" name="Google Shape;143;p45"/>
          <p:cNvPicPr preferRelativeResize="0"/>
          <p:nvPr/>
        </p:nvPicPr>
        <p:blipFill rotWithShape="1">
          <a:blip r:embed="rId6">
            <a:alphaModFix/>
          </a:blip>
          <a:srcRect t="15773" b="15764"/>
          <a:stretch/>
        </p:blipFill>
        <p:spPr>
          <a:xfrm>
            <a:off x="3380118" y="4131456"/>
            <a:ext cx="2775532" cy="1900075"/>
          </a:xfrm>
          <a:prstGeom prst="rect">
            <a:avLst/>
          </a:prstGeom>
          <a:noFill/>
          <a:ln>
            <a:noFill/>
          </a:ln>
        </p:spPr>
      </p:pic>
      <p:sp>
        <p:nvSpPr>
          <p:cNvPr id="144" name="Google Shape;144;p45"/>
          <p:cNvSpPr/>
          <p:nvPr/>
        </p:nvSpPr>
        <p:spPr>
          <a:xfrm rot="-421234">
            <a:off x="437842" y="4077389"/>
            <a:ext cx="387808" cy="205904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5" name="Google Shape;145;p45"/>
          <p:cNvSpPr/>
          <p:nvPr/>
        </p:nvSpPr>
        <p:spPr>
          <a:xfrm rot="-421234">
            <a:off x="3298154" y="3996620"/>
            <a:ext cx="387808" cy="221469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6" name="Google Shape;146;p45"/>
          <p:cNvSpPr/>
          <p:nvPr/>
        </p:nvSpPr>
        <p:spPr>
          <a:xfrm rot="-421234">
            <a:off x="6030204" y="3999570"/>
            <a:ext cx="387808" cy="221469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7" name="Google Shape;147;p45"/>
          <p:cNvSpPr/>
          <p:nvPr/>
        </p:nvSpPr>
        <p:spPr>
          <a:xfrm rot="-421234">
            <a:off x="8719504" y="3999570"/>
            <a:ext cx="387808" cy="221469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8" name="Google Shape;148;p45"/>
          <p:cNvSpPr/>
          <p:nvPr/>
        </p:nvSpPr>
        <p:spPr>
          <a:xfrm rot="-419060">
            <a:off x="11491869" y="4003921"/>
            <a:ext cx="318262" cy="221462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149" name="Google Shape;149;p45"/>
          <p:cNvCxnSpPr/>
          <p:nvPr/>
        </p:nvCxnSpPr>
        <p:spPr>
          <a:xfrm rot="10800000" flipH="1">
            <a:off x="373400" y="177175"/>
            <a:ext cx="12600" cy="6235800"/>
          </a:xfrm>
          <a:prstGeom prst="straightConnector1">
            <a:avLst/>
          </a:prstGeom>
          <a:noFill/>
          <a:ln w="9525" cap="flat" cmpd="sng">
            <a:solidFill>
              <a:srgbClr val="F2F2F2"/>
            </a:solidFill>
            <a:prstDash val="solid"/>
            <a:round/>
            <a:headEnd type="none" w="sm" len="sm"/>
            <a:tailEnd type="none" w="sm" len="sm"/>
          </a:ln>
        </p:spPr>
      </p:cxnSp>
      <p:sp>
        <p:nvSpPr>
          <p:cNvPr id="150" name="Google Shape;150;p45"/>
          <p:cNvSpPr txBox="1"/>
          <p:nvPr/>
        </p:nvSpPr>
        <p:spPr>
          <a:xfrm>
            <a:off x="646358" y="1155759"/>
            <a:ext cx="10709100" cy="734700"/>
          </a:xfrm>
          <a:prstGeom prst="rect">
            <a:avLst/>
          </a:prstGeom>
          <a:noFill/>
          <a:ln>
            <a:noFill/>
          </a:ln>
        </p:spPr>
        <p:txBody>
          <a:bodyPr spcFirstLastPara="1" wrap="square" lIns="0" tIns="0" rIns="0" bIns="0" anchor="t" anchorCtr="0">
            <a:noAutofit/>
          </a:bodyPr>
          <a:lstStyle/>
          <a:p>
            <a:pPr marL="0" marR="0" lvl="0" indent="0" algn="l" rtl="0">
              <a:lnSpc>
                <a:spcPct val="70000"/>
              </a:lnSpc>
              <a:spcBef>
                <a:spcPts val="0"/>
              </a:spcBef>
              <a:spcAft>
                <a:spcPts val="0"/>
              </a:spcAft>
              <a:buClr>
                <a:schemeClr val="dk1"/>
              </a:buClr>
              <a:buSzPts val="1100"/>
              <a:buFont typeface="Arial"/>
              <a:buNone/>
            </a:pPr>
            <a:r>
              <a:rPr lang="en-US" sz="2200" b="0" i="0" u="none" strike="noStrike" cap="none">
                <a:solidFill>
                  <a:srgbClr val="A32537"/>
                </a:solidFill>
                <a:latin typeface="IBM Plex Sans Light"/>
                <a:ea typeface="IBM Plex Sans Light"/>
                <a:cs typeface="IBM Plex Sans Light"/>
                <a:sym typeface="IBM Plex Sans Light"/>
              </a:rPr>
              <a:t>Stevens alumni have followed in the footsteps of the university’s founding family to become modern-day game-changers.</a:t>
            </a:r>
            <a:endParaRPr sz="2200" b="0" i="0" u="none" strike="noStrike" cap="none">
              <a:solidFill>
                <a:srgbClr val="A32537"/>
              </a:solidFill>
              <a:latin typeface="IBM Plex Sans Light"/>
              <a:ea typeface="IBM Plex Sans Light"/>
              <a:cs typeface="IBM Plex Sans Light"/>
              <a:sym typeface="IBM Plex Sans Light"/>
            </a:endParaRPr>
          </a:p>
          <a:p>
            <a:pPr marL="0" marR="0" lvl="0" indent="0" algn="l" rtl="0">
              <a:lnSpc>
                <a:spcPct val="80000"/>
              </a:lnSpc>
              <a:spcBef>
                <a:spcPts val="0"/>
              </a:spcBef>
              <a:spcAft>
                <a:spcPts val="0"/>
              </a:spcAft>
              <a:buClr>
                <a:srgbClr val="000000"/>
              </a:buClr>
              <a:buSzPts val="1400"/>
              <a:buFont typeface="Arial"/>
              <a:buNone/>
            </a:pPr>
            <a:endParaRPr sz="2200" b="0" i="0" u="none" strike="noStrike" cap="none">
              <a:solidFill>
                <a:srgbClr val="A32538"/>
              </a:solidFill>
              <a:latin typeface="IBM Plex Sans Light"/>
              <a:ea typeface="IBM Plex Sans Light"/>
              <a:cs typeface="IBM Plex Sans Light"/>
              <a:sym typeface="IBM Plex Sans Light"/>
            </a:endParaRPr>
          </a:p>
        </p:txBody>
      </p:sp>
      <p:sp>
        <p:nvSpPr>
          <p:cNvPr id="151" name="Google Shape;151;p45"/>
          <p:cNvSpPr txBox="1"/>
          <p:nvPr/>
        </p:nvSpPr>
        <p:spPr>
          <a:xfrm>
            <a:off x="592381" y="1849367"/>
            <a:ext cx="5188800" cy="20013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rgbClr val="E6832E"/>
              </a:buClr>
              <a:buSzPts val="2000"/>
              <a:buFont typeface="Noto Sans Symbols"/>
              <a:buChar char="▪"/>
            </a:pPr>
            <a:r>
              <a:rPr lang="en-US" sz="2000" b="0" i="0" u="none" strike="noStrike" cap="none">
                <a:solidFill>
                  <a:srgbClr val="363D45"/>
                </a:solidFill>
                <a:latin typeface="IBM Plex Sans"/>
                <a:ea typeface="IBM Plex Sans"/>
                <a:cs typeface="IBM Plex Sans"/>
                <a:sym typeface="IBM Plex Sans"/>
              </a:rPr>
              <a:t>Created the field of scientific management</a:t>
            </a:r>
            <a:endParaRPr sz="2000" b="0" i="0" u="none" strike="noStrike" cap="none">
              <a:solidFill>
                <a:srgbClr val="363D45"/>
              </a:solidFill>
              <a:latin typeface="IBM Plex Sans"/>
              <a:ea typeface="IBM Plex Sans"/>
              <a:cs typeface="IBM Plex Sans"/>
              <a:sym typeface="IBM Plex Sans"/>
            </a:endParaRPr>
          </a:p>
          <a:p>
            <a:pPr marL="228600" marR="0" lvl="0" indent="-228600" algn="l" rtl="0">
              <a:lnSpc>
                <a:spcPct val="90000"/>
              </a:lnSpc>
              <a:spcBef>
                <a:spcPts val="1000"/>
              </a:spcBef>
              <a:spcAft>
                <a:spcPts val="0"/>
              </a:spcAft>
              <a:buClr>
                <a:srgbClr val="E6832E"/>
              </a:buClr>
              <a:buSzPts val="2000"/>
              <a:buFont typeface="Noto Sans Symbols"/>
              <a:buChar char="▪"/>
            </a:pPr>
            <a:r>
              <a:rPr lang="en-US" sz="2000" b="0" i="0" u="none" strike="noStrike" cap="none">
                <a:solidFill>
                  <a:srgbClr val="363D45"/>
                </a:solidFill>
                <a:latin typeface="IBM Plex Sans"/>
                <a:ea typeface="IBM Plex Sans"/>
                <a:cs typeface="IBM Plex Sans"/>
                <a:sym typeface="IBM Plex Sans"/>
              </a:rPr>
              <a:t>Invented the Gantt Chart</a:t>
            </a:r>
            <a:endParaRPr sz="2000" b="0" i="0" u="none" strike="noStrike" cap="none">
              <a:solidFill>
                <a:srgbClr val="363D45"/>
              </a:solidFill>
              <a:latin typeface="IBM Plex Sans"/>
              <a:ea typeface="IBM Plex Sans"/>
              <a:cs typeface="IBM Plex Sans"/>
              <a:sym typeface="IBM Plex Sans"/>
            </a:endParaRPr>
          </a:p>
          <a:p>
            <a:pPr marL="228600" marR="0" lvl="0" indent="-228600" algn="l" rtl="0">
              <a:lnSpc>
                <a:spcPct val="90000"/>
              </a:lnSpc>
              <a:spcBef>
                <a:spcPts val="1000"/>
              </a:spcBef>
              <a:spcAft>
                <a:spcPts val="0"/>
              </a:spcAft>
              <a:buClr>
                <a:srgbClr val="E6832E"/>
              </a:buClr>
              <a:buSzPts val="2000"/>
              <a:buFont typeface="Noto Sans Symbols"/>
              <a:buChar char="▪"/>
            </a:pPr>
            <a:r>
              <a:rPr lang="en-US" sz="2000" b="0" i="0" u="none" strike="noStrike" cap="none">
                <a:solidFill>
                  <a:srgbClr val="363D45"/>
                </a:solidFill>
                <a:latin typeface="IBM Plex Sans"/>
                <a:ea typeface="IBM Plex Sans"/>
                <a:cs typeface="IBM Plex Sans"/>
                <a:sym typeface="IBM Plex Sans"/>
              </a:rPr>
              <a:t>Co-founded G</a:t>
            </a:r>
            <a:r>
              <a:rPr lang="en-US" sz="2000">
                <a:solidFill>
                  <a:srgbClr val="363D45"/>
                </a:solidFill>
                <a:latin typeface="IBM Plex Sans"/>
                <a:ea typeface="IBM Plex Sans"/>
                <a:cs typeface="IBM Plex Sans"/>
                <a:sym typeface="IBM Plex Sans"/>
              </a:rPr>
              <a:t>M </a:t>
            </a:r>
            <a:r>
              <a:rPr lang="en-US" sz="2000" b="0" i="0" u="none" strike="noStrike" cap="none">
                <a:solidFill>
                  <a:srgbClr val="363D45"/>
                </a:solidFill>
                <a:latin typeface="IBM Plex Sans"/>
                <a:ea typeface="IBM Plex Sans"/>
                <a:cs typeface="IBM Plex Sans"/>
                <a:sym typeface="IBM Plex Sans"/>
              </a:rPr>
              <a:t>and Texas Instruments</a:t>
            </a:r>
            <a:endParaRPr sz="2000">
              <a:solidFill>
                <a:srgbClr val="363D45"/>
              </a:solidFill>
              <a:latin typeface="IBM Plex Sans"/>
              <a:ea typeface="IBM Plex Sans"/>
              <a:cs typeface="IBM Plex Sans"/>
              <a:sym typeface="IBM Plex Sans"/>
            </a:endParaRPr>
          </a:p>
          <a:p>
            <a:pPr marL="228600" marR="0" lvl="0" indent="-228600" algn="l" rtl="0">
              <a:lnSpc>
                <a:spcPct val="90000"/>
              </a:lnSpc>
              <a:spcBef>
                <a:spcPts val="1000"/>
              </a:spcBef>
              <a:spcAft>
                <a:spcPts val="0"/>
              </a:spcAft>
              <a:buClr>
                <a:srgbClr val="E6832E"/>
              </a:buClr>
              <a:buSzPts val="2000"/>
              <a:buFont typeface="Noto Sans Symbols"/>
              <a:buChar char="▪"/>
            </a:pPr>
            <a:r>
              <a:rPr lang="en-US" sz="2000">
                <a:solidFill>
                  <a:srgbClr val="363D45"/>
                </a:solidFill>
                <a:latin typeface="IBM Plex Sans"/>
                <a:ea typeface="IBM Plex Sans"/>
                <a:cs typeface="IBM Plex Sans"/>
                <a:sym typeface="IBM Plex Sans"/>
              </a:rPr>
              <a:t>Created the art form known as the mobile</a:t>
            </a:r>
            <a:endParaRPr sz="2000">
              <a:solidFill>
                <a:srgbClr val="363D45"/>
              </a:solidFill>
              <a:latin typeface="IBM Plex Sans"/>
              <a:ea typeface="IBM Plex Sans"/>
              <a:cs typeface="IBM Plex Sans"/>
              <a:sym typeface="IBM Plex Sans"/>
            </a:endParaRPr>
          </a:p>
        </p:txBody>
      </p:sp>
      <p:sp>
        <p:nvSpPr>
          <p:cNvPr id="152" name="Google Shape;152;p45"/>
          <p:cNvSpPr txBox="1"/>
          <p:nvPr/>
        </p:nvSpPr>
        <p:spPr>
          <a:xfrm>
            <a:off x="6191474" y="1849367"/>
            <a:ext cx="5188800" cy="20013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1000"/>
              </a:spcBef>
              <a:spcAft>
                <a:spcPts val="0"/>
              </a:spcAft>
              <a:buClr>
                <a:srgbClr val="E6832E"/>
              </a:buClr>
              <a:buSzPts val="2000"/>
              <a:buFont typeface="Noto Sans Symbols"/>
              <a:buChar char="▪"/>
            </a:pPr>
            <a:r>
              <a:rPr lang="en-US" sz="2000" b="0" i="0" u="none" strike="noStrike" cap="none">
                <a:solidFill>
                  <a:srgbClr val="363D45"/>
                </a:solidFill>
                <a:latin typeface="IBM Plex Sans"/>
                <a:ea typeface="IBM Plex Sans"/>
                <a:cs typeface="IBM Plex Sans"/>
                <a:sym typeface="IBM Plex Sans"/>
              </a:rPr>
              <a:t>Directed command, service and lunar module design for NASA’s Apollo moon missions</a:t>
            </a:r>
            <a:endParaRPr sz="1600" b="0" i="0" u="none" strike="noStrike" cap="none">
              <a:solidFill>
                <a:srgbClr val="000000"/>
              </a:solidFill>
              <a:latin typeface="Arial"/>
              <a:ea typeface="Arial"/>
              <a:cs typeface="Arial"/>
              <a:sym typeface="Arial"/>
            </a:endParaRPr>
          </a:p>
          <a:p>
            <a:pPr marL="228600" marR="0" lvl="0" indent="-228600" algn="l" rtl="0">
              <a:lnSpc>
                <a:spcPct val="90000"/>
              </a:lnSpc>
              <a:spcBef>
                <a:spcPts val="1000"/>
              </a:spcBef>
              <a:spcAft>
                <a:spcPts val="0"/>
              </a:spcAft>
              <a:buClr>
                <a:srgbClr val="E6832E"/>
              </a:buClr>
              <a:buSzPts val="2000"/>
              <a:buFont typeface="Noto Sans Symbols"/>
              <a:buChar char="▪"/>
            </a:pPr>
            <a:r>
              <a:rPr lang="en-US" sz="2000" b="0" i="0" u="none" strike="noStrike" cap="none">
                <a:solidFill>
                  <a:srgbClr val="363D45"/>
                </a:solidFill>
                <a:latin typeface="IBM Plex Sans"/>
                <a:ea typeface="IBM Plex Sans"/>
                <a:cs typeface="IBM Plex Sans"/>
                <a:sym typeface="IBM Plex Sans"/>
              </a:rPr>
              <a:t>Invented the IMAP email protocol</a:t>
            </a:r>
            <a:endParaRPr sz="1600" b="0" i="0" u="none" strike="noStrike" cap="none">
              <a:solidFill>
                <a:srgbClr val="000000"/>
              </a:solidFill>
              <a:latin typeface="Arial"/>
              <a:ea typeface="Arial"/>
              <a:cs typeface="Arial"/>
              <a:sym typeface="Arial"/>
            </a:endParaRPr>
          </a:p>
          <a:p>
            <a:pPr marL="228600" marR="0" lvl="0" indent="-228600" algn="l" rtl="0">
              <a:lnSpc>
                <a:spcPct val="90000"/>
              </a:lnSpc>
              <a:spcBef>
                <a:spcPts val="1000"/>
              </a:spcBef>
              <a:spcAft>
                <a:spcPts val="0"/>
              </a:spcAft>
              <a:buClr>
                <a:srgbClr val="E6832E"/>
              </a:buClr>
              <a:buSzPts val="2000"/>
              <a:buFont typeface="Noto Sans Symbols"/>
              <a:buChar char="▪"/>
            </a:pPr>
            <a:r>
              <a:rPr lang="en-US" sz="2000" b="0" i="0" u="none" strike="noStrike" cap="none">
                <a:solidFill>
                  <a:srgbClr val="363D45"/>
                </a:solidFill>
                <a:latin typeface="IBM Plex Sans"/>
                <a:ea typeface="IBM Plex Sans"/>
                <a:cs typeface="IBM Plex Sans"/>
                <a:sym typeface="IBM Plex Sans"/>
              </a:rPr>
              <a:t>Invented bubble wrap</a:t>
            </a:r>
            <a:endParaRPr sz="16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8"/>
          <p:cNvSpPr txBox="1">
            <a:spLocks noGrp="1"/>
          </p:cNvSpPr>
          <p:nvPr>
            <p:ph type="title"/>
          </p:nvPr>
        </p:nvSpPr>
        <p:spPr>
          <a:xfrm>
            <a:off x="612905" y="254148"/>
            <a:ext cx="10709100" cy="846600"/>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Driven by Real-World Experience</a:t>
            </a:r>
            <a:endParaRPr sz="4500"/>
          </a:p>
        </p:txBody>
      </p:sp>
      <p:pic>
        <p:nvPicPr>
          <p:cNvPr id="158" name="Google Shape;158;p8" descr="A picture containing text, person&#10;&#10;Description automatically generated"/>
          <p:cNvPicPr preferRelativeResize="0"/>
          <p:nvPr/>
        </p:nvPicPr>
        <p:blipFill rotWithShape="1">
          <a:blip r:embed="rId3">
            <a:alphaModFix/>
          </a:blip>
          <a:srcRect/>
          <a:stretch/>
        </p:blipFill>
        <p:spPr>
          <a:xfrm>
            <a:off x="4248069" y="1321516"/>
            <a:ext cx="3583093" cy="2211927"/>
          </a:xfrm>
          <a:prstGeom prst="rect">
            <a:avLst/>
          </a:prstGeom>
          <a:noFill/>
          <a:ln>
            <a:noFill/>
          </a:ln>
        </p:spPr>
      </p:pic>
      <p:pic>
        <p:nvPicPr>
          <p:cNvPr id="159" name="Google Shape;159;p8" descr="A person giving a presentation&#10;&#10;Description automatically generated with medium confidence"/>
          <p:cNvPicPr preferRelativeResize="0"/>
          <p:nvPr/>
        </p:nvPicPr>
        <p:blipFill rotWithShape="1">
          <a:blip r:embed="rId4">
            <a:alphaModFix/>
          </a:blip>
          <a:srcRect/>
          <a:stretch/>
        </p:blipFill>
        <p:spPr>
          <a:xfrm>
            <a:off x="996212" y="3801940"/>
            <a:ext cx="3544610" cy="2267544"/>
          </a:xfrm>
          <a:prstGeom prst="rect">
            <a:avLst/>
          </a:prstGeom>
          <a:noFill/>
          <a:ln>
            <a:noFill/>
          </a:ln>
        </p:spPr>
      </p:pic>
      <p:pic>
        <p:nvPicPr>
          <p:cNvPr id="160" name="Google Shape;160;p8" descr="A person giving a presentation&#10;&#10;Description automatically generated with low confidence"/>
          <p:cNvPicPr preferRelativeResize="0"/>
          <p:nvPr/>
        </p:nvPicPr>
        <p:blipFill rotWithShape="1">
          <a:blip r:embed="rId5">
            <a:alphaModFix/>
          </a:blip>
          <a:srcRect/>
          <a:stretch/>
        </p:blipFill>
        <p:spPr>
          <a:xfrm>
            <a:off x="8162150" y="3801950"/>
            <a:ext cx="3544601" cy="2267525"/>
          </a:xfrm>
          <a:prstGeom prst="rect">
            <a:avLst/>
          </a:prstGeom>
          <a:noFill/>
          <a:ln>
            <a:noFill/>
          </a:ln>
        </p:spPr>
      </p:pic>
      <p:pic>
        <p:nvPicPr>
          <p:cNvPr id="161" name="Google Shape;161;p8"/>
          <p:cNvPicPr preferRelativeResize="0"/>
          <p:nvPr/>
        </p:nvPicPr>
        <p:blipFill rotWithShape="1">
          <a:blip r:embed="rId6">
            <a:alphaModFix/>
          </a:blip>
          <a:srcRect/>
          <a:stretch/>
        </p:blipFill>
        <p:spPr>
          <a:xfrm>
            <a:off x="703576" y="1321514"/>
            <a:ext cx="3544618" cy="1836687"/>
          </a:xfrm>
          <a:prstGeom prst="rect">
            <a:avLst/>
          </a:prstGeom>
          <a:noFill/>
          <a:ln>
            <a:noFill/>
          </a:ln>
        </p:spPr>
      </p:pic>
      <p:pic>
        <p:nvPicPr>
          <p:cNvPr id="162" name="Google Shape;162;p8"/>
          <p:cNvPicPr preferRelativeResize="0"/>
          <p:nvPr/>
        </p:nvPicPr>
        <p:blipFill rotWithShape="1">
          <a:blip r:embed="rId7">
            <a:alphaModFix/>
          </a:blip>
          <a:srcRect/>
          <a:stretch/>
        </p:blipFill>
        <p:spPr>
          <a:xfrm>
            <a:off x="7796357" y="1321514"/>
            <a:ext cx="3544618" cy="1836689"/>
          </a:xfrm>
          <a:prstGeom prst="rect">
            <a:avLst/>
          </a:prstGeom>
          <a:noFill/>
          <a:ln>
            <a:noFill/>
          </a:ln>
        </p:spPr>
      </p:pic>
      <p:pic>
        <p:nvPicPr>
          <p:cNvPr id="163" name="Google Shape;163;p8"/>
          <p:cNvPicPr preferRelativeResize="0"/>
          <p:nvPr/>
        </p:nvPicPr>
        <p:blipFill rotWithShape="1">
          <a:blip r:embed="rId8">
            <a:alphaModFix/>
          </a:blip>
          <a:srcRect/>
          <a:stretch/>
        </p:blipFill>
        <p:spPr>
          <a:xfrm>
            <a:off x="4540707" y="3801942"/>
            <a:ext cx="3583093" cy="1849512"/>
          </a:xfrm>
          <a:prstGeom prst="rect">
            <a:avLst/>
          </a:prstGeom>
          <a:noFill/>
          <a:ln>
            <a:noFill/>
          </a:ln>
        </p:spPr>
      </p:pic>
      <p:sp>
        <p:nvSpPr>
          <p:cNvPr id="164" name="Google Shape;164;p8"/>
          <p:cNvSpPr/>
          <p:nvPr/>
        </p:nvSpPr>
        <p:spPr>
          <a:xfrm>
            <a:off x="703573" y="3022977"/>
            <a:ext cx="3544497" cy="510389"/>
          </a:xfrm>
          <a:prstGeom prst="rect">
            <a:avLst/>
          </a:prstGeom>
          <a:solidFill>
            <a:srgbClr val="A325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Saira Condensed"/>
                <a:ea typeface="Saira Condensed"/>
                <a:cs typeface="Saira Condensed"/>
                <a:sym typeface="Saira Condensed"/>
              </a:rPr>
              <a:t>Cooperative education</a:t>
            </a:r>
            <a:endParaRPr sz="1400" b="0" i="0" u="none" strike="noStrike" cap="none">
              <a:solidFill>
                <a:srgbClr val="000000"/>
              </a:solidFill>
              <a:latin typeface="Arial"/>
              <a:ea typeface="Arial"/>
              <a:cs typeface="Arial"/>
              <a:sym typeface="Arial"/>
            </a:endParaRPr>
          </a:p>
        </p:txBody>
      </p:sp>
      <p:sp>
        <p:nvSpPr>
          <p:cNvPr id="165" name="Google Shape;165;p8"/>
          <p:cNvSpPr/>
          <p:nvPr/>
        </p:nvSpPr>
        <p:spPr>
          <a:xfrm>
            <a:off x="4286547" y="3022976"/>
            <a:ext cx="3544497" cy="510389"/>
          </a:xfrm>
          <a:prstGeom prst="rect">
            <a:avLst/>
          </a:prstGeom>
          <a:solidFill>
            <a:srgbClr val="363D4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Saira Condensed"/>
                <a:ea typeface="Saira Condensed"/>
                <a:cs typeface="Saira Condensed"/>
                <a:sym typeface="Saira Condensed"/>
              </a:rPr>
              <a:t>Project-based learning</a:t>
            </a:r>
            <a:endParaRPr sz="1400" b="0" i="0" u="none" strike="noStrike" cap="none">
              <a:solidFill>
                <a:srgbClr val="000000"/>
              </a:solidFill>
              <a:latin typeface="Arial"/>
              <a:ea typeface="Arial"/>
              <a:cs typeface="Arial"/>
              <a:sym typeface="Arial"/>
            </a:endParaRPr>
          </a:p>
        </p:txBody>
      </p:sp>
      <p:sp>
        <p:nvSpPr>
          <p:cNvPr id="166" name="Google Shape;166;p8"/>
          <p:cNvSpPr/>
          <p:nvPr/>
        </p:nvSpPr>
        <p:spPr>
          <a:xfrm>
            <a:off x="996211" y="5469999"/>
            <a:ext cx="3544497" cy="612928"/>
          </a:xfrm>
          <a:prstGeom prst="rect">
            <a:avLst/>
          </a:prstGeom>
          <a:solidFill>
            <a:srgbClr val="363D4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Saira Condensed"/>
                <a:ea typeface="Saira Condensed"/>
                <a:cs typeface="Saira Condensed"/>
                <a:sym typeface="Saira Condensed"/>
              </a:rPr>
              <a:t>Case studies drawn from industry</a:t>
            </a:r>
            <a:endParaRPr sz="1400" b="0" i="0" u="none" strike="noStrike" cap="none">
              <a:solidFill>
                <a:srgbClr val="000000"/>
              </a:solidFill>
              <a:latin typeface="Arial"/>
              <a:ea typeface="Arial"/>
              <a:cs typeface="Arial"/>
              <a:sym typeface="Arial"/>
            </a:endParaRPr>
          </a:p>
        </p:txBody>
      </p:sp>
      <p:sp>
        <p:nvSpPr>
          <p:cNvPr id="167" name="Google Shape;167;p8"/>
          <p:cNvSpPr/>
          <p:nvPr/>
        </p:nvSpPr>
        <p:spPr>
          <a:xfrm>
            <a:off x="4579178" y="5465296"/>
            <a:ext cx="3544497" cy="612928"/>
          </a:xfrm>
          <a:prstGeom prst="rect">
            <a:avLst/>
          </a:prstGeom>
          <a:solidFill>
            <a:srgbClr val="A325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Saira Condensed"/>
                <a:ea typeface="Saira Condensed"/>
                <a:cs typeface="Saira Condensed"/>
                <a:sym typeface="Saira Condensed"/>
              </a:rPr>
              <a:t>Internships</a:t>
            </a:r>
            <a:endParaRPr sz="1400" b="0" i="0" u="none" strike="noStrike" cap="none">
              <a:solidFill>
                <a:srgbClr val="000000"/>
              </a:solidFill>
              <a:latin typeface="Arial"/>
              <a:ea typeface="Arial"/>
              <a:cs typeface="Arial"/>
              <a:sym typeface="Arial"/>
            </a:endParaRPr>
          </a:p>
        </p:txBody>
      </p:sp>
      <p:sp>
        <p:nvSpPr>
          <p:cNvPr id="168" name="Google Shape;168;p8"/>
          <p:cNvSpPr/>
          <p:nvPr/>
        </p:nvSpPr>
        <p:spPr>
          <a:xfrm>
            <a:off x="8162155" y="5465296"/>
            <a:ext cx="3544497" cy="612928"/>
          </a:xfrm>
          <a:prstGeom prst="rect">
            <a:avLst/>
          </a:prstGeom>
          <a:solidFill>
            <a:srgbClr val="363D4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Saira Condensed"/>
                <a:ea typeface="Saira Condensed"/>
                <a:cs typeface="Saira Condensed"/>
                <a:sym typeface="Saira Condensed"/>
              </a:rPr>
              <a:t>Cross-disciplinary collaboration, </a:t>
            </a:r>
            <a:endParaRPr sz="1800" b="1" i="0" u="none" strike="noStrike" cap="none">
              <a:solidFill>
                <a:schemeClr val="lt1"/>
              </a:solidFill>
              <a:latin typeface="Saira Condensed"/>
              <a:ea typeface="Saira Condensed"/>
              <a:cs typeface="Saira Condensed"/>
              <a:sym typeface="Saira Condensed"/>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Saira Condensed"/>
                <a:ea typeface="Saira Condensed"/>
                <a:cs typeface="Saira Condensed"/>
                <a:sym typeface="Saira Condensed"/>
              </a:rPr>
              <a:t>reflective of real-world projects</a:t>
            </a:r>
            <a:endParaRPr sz="1400" b="0" i="0" u="none" strike="noStrike" cap="none">
              <a:solidFill>
                <a:srgbClr val="000000"/>
              </a:solidFill>
              <a:latin typeface="Arial"/>
              <a:ea typeface="Arial"/>
              <a:cs typeface="Arial"/>
              <a:sym typeface="Arial"/>
            </a:endParaRPr>
          </a:p>
        </p:txBody>
      </p:sp>
      <p:sp>
        <p:nvSpPr>
          <p:cNvPr id="169" name="Google Shape;169;p8"/>
          <p:cNvSpPr/>
          <p:nvPr/>
        </p:nvSpPr>
        <p:spPr>
          <a:xfrm>
            <a:off x="7796358" y="3022981"/>
            <a:ext cx="3623129" cy="510389"/>
          </a:xfrm>
          <a:prstGeom prst="rect">
            <a:avLst/>
          </a:prstGeom>
          <a:solidFill>
            <a:srgbClr val="A3253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lt1"/>
                </a:solidFill>
                <a:latin typeface="Saira Condensed"/>
                <a:ea typeface="Saira Condensed"/>
                <a:cs typeface="Saira Condensed"/>
                <a:sym typeface="Saira Condensed"/>
              </a:rPr>
              <a:t>Faculty-mentored research</a:t>
            </a:r>
            <a:endParaRPr sz="1400" b="0" i="0" u="none" strike="noStrike" cap="none">
              <a:solidFill>
                <a:srgbClr val="000000"/>
              </a:solidFill>
              <a:latin typeface="Arial"/>
              <a:ea typeface="Arial"/>
              <a:cs typeface="Arial"/>
              <a:sym typeface="Arial"/>
            </a:endParaRPr>
          </a:p>
        </p:txBody>
      </p:sp>
      <p:sp>
        <p:nvSpPr>
          <p:cNvPr id="170" name="Google Shape;170;p8"/>
          <p:cNvSpPr/>
          <p:nvPr/>
        </p:nvSpPr>
        <p:spPr>
          <a:xfrm rot="-418055">
            <a:off x="551123" y="1282516"/>
            <a:ext cx="284400" cy="22949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1" name="Google Shape;171;p8"/>
          <p:cNvSpPr/>
          <p:nvPr/>
        </p:nvSpPr>
        <p:spPr>
          <a:xfrm rot="-418863">
            <a:off x="4110056" y="1242848"/>
            <a:ext cx="284378" cy="23279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2" name="Google Shape;172;p8"/>
          <p:cNvSpPr/>
          <p:nvPr/>
        </p:nvSpPr>
        <p:spPr>
          <a:xfrm rot="-418863">
            <a:off x="7678892" y="1266082"/>
            <a:ext cx="284378" cy="23279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3" name="Google Shape;173;p8"/>
          <p:cNvSpPr/>
          <p:nvPr/>
        </p:nvSpPr>
        <p:spPr>
          <a:xfrm rot="-418863">
            <a:off x="11260209" y="1226586"/>
            <a:ext cx="284378" cy="23279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4" name="Google Shape;174;p8"/>
          <p:cNvSpPr/>
          <p:nvPr/>
        </p:nvSpPr>
        <p:spPr>
          <a:xfrm rot="-418055">
            <a:off x="11568612" y="3761282"/>
            <a:ext cx="284400" cy="246605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5" name="Google Shape;175;p8"/>
          <p:cNvSpPr/>
          <p:nvPr/>
        </p:nvSpPr>
        <p:spPr>
          <a:xfrm rot="-418055">
            <a:off x="849887" y="3810079"/>
            <a:ext cx="284400" cy="246605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6" name="Google Shape;176;p8"/>
          <p:cNvSpPr/>
          <p:nvPr/>
        </p:nvSpPr>
        <p:spPr>
          <a:xfrm rot="-418055">
            <a:off x="4408041" y="3760948"/>
            <a:ext cx="284400" cy="255372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7" name="Google Shape;177;p8"/>
          <p:cNvSpPr/>
          <p:nvPr/>
        </p:nvSpPr>
        <p:spPr>
          <a:xfrm rot="-418055">
            <a:off x="7971452" y="3717456"/>
            <a:ext cx="284400" cy="255372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
          <p:cNvSpPr txBox="1">
            <a:spLocks noGrp="1"/>
          </p:cNvSpPr>
          <p:nvPr>
            <p:ph type="title"/>
          </p:nvPr>
        </p:nvSpPr>
        <p:spPr>
          <a:xfrm>
            <a:off x="646359" y="365127"/>
            <a:ext cx="10709031" cy="846386"/>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SzPts val="1400"/>
              <a:buNone/>
            </a:pPr>
            <a:r>
              <a:rPr lang="en-US" sz="5500"/>
              <a:t>National Rankings and Recognition</a:t>
            </a:r>
            <a:endParaRPr/>
          </a:p>
        </p:txBody>
      </p:sp>
      <p:sp>
        <p:nvSpPr>
          <p:cNvPr id="184" name="Google Shape;184;p3"/>
          <p:cNvSpPr txBox="1"/>
          <p:nvPr/>
        </p:nvSpPr>
        <p:spPr>
          <a:xfrm>
            <a:off x="3401153" y="4857243"/>
            <a:ext cx="2435400" cy="12930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#14</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000"/>
              <a:buFont typeface="Arial"/>
              <a:buNone/>
            </a:pPr>
            <a:r>
              <a:rPr lang="en-US" sz="2000" b="1" i="0" u="none" strike="noStrike" cap="none">
                <a:solidFill>
                  <a:srgbClr val="A32538"/>
                </a:solidFill>
                <a:latin typeface="Saira Condensed"/>
                <a:ea typeface="Saira Condensed"/>
                <a:cs typeface="Saira Condensed"/>
                <a:sym typeface="Saira Condensed"/>
              </a:rPr>
              <a:t>For Return on Investment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IBM Plex Sans"/>
                <a:ea typeface="IBM Plex Sans"/>
                <a:cs typeface="IBM Plex Sans"/>
                <a:sym typeface="IBM Plex Sans"/>
              </a:rPr>
              <a:t>20-year net return on investment, College ROI Report</a:t>
            </a:r>
            <a:endParaRPr sz="1400" b="0" i="0" u="none" strike="noStrike" cap="none">
              <a:solidFill>
                <a:srgbClr val="000000"/>
              </a:solidFill>
              <a:latin typeface="Arial"/>
              <a:ea typeface="Arial"/>
              <a:cs typeface="Arial"/>
              <a:sym typeface="Arial"/>
            </a:endParaRPr>
          </a:p>
        </p:txBody>
      </p:sp>
      <p:sp>
        <p:nvSpPr>
          <p:cNvPr id="185" name="Google Shape;185;p3"/>
          <p:cNvSpPr txBox="1"/>
          <p:nvPr/>
        </p:nvSpPr>
        <p:spPr>
          <a:xfrm>
            <a:off x="6292517" y="4834428"/>
            <a:ext cx="23565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#4</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000"/>
              <a:buFont typeface="Arial"/>
              <a:buNone/>
            </a:pPr>
            <a:r>
              <a:rPr lang="en-US" sz="2000" b="1" i="0" u="none" strike="noStrike" cap="none">
                <a:solidFill>
                  <a:srgbClr val="A32538"/>
                </a:solidFill>
                <a:latin typeface="Saira Condensed"/>
                <a:ea typeface="Saira Condensed"/>
                <a:cs typeface="Saira Condensed"/>
                <a:sym typeface="Saira Condensed"/>
              </a:rPr>
              <a:t>Top Earnings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IBM Plex Sans"/>
                <a:ea typeface="IBM Plex Sans"/>
                <a:cs typeface="IBM Plex Sans"/>
                <a:sym typeface="IBM Plex Sans"/>
              </a:rPr>
              <a:t>Ranked among the 25 U.S. “colleges where students go on to earn the most money,” 2018</a:t>
            </a:r>
            <a:endParaRPr sz="1400" b="0" i="0" u="none" strike="noStrike" cap="none">
              <a:solidFill>
                <a:srgbClr val="000000"/>
              </a:solidFill>
              <a:latin typeface="Arial"/>
              <a:ea typeface="Arial"/>
              <a:cs typeface="Arial"/>
              <a:sym typeface="Arial"/>
            </a:endParaRPr>
          </a:p>
        </p:txBody>
      </p:sp>
      <p:sp>
        <p:nvSpPr>
          <p:cNvPr id="186" name="Google Shape;186;p3"/>
          <p:cNvSpPr txBox="1"/>
          <p:nvPr/>
        </p:nvSpPr>
        <p:spPr>
          <a:xfrm>
            <a:off x="6189925" y="1689750"/>
            <a:ext cx="2700300" cy="12930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a:t>
            </a:r>
            <a:r>
              <a:rPr lang="en-US" sz="4800" b="1">
                <a:solidFill>
                  <a:schemeClr val="dk2"/>
                </a:solidFill>
                <a:latin typeface="Saira Condensed"/>
                <a:ea typeface="Saira Condensed"/>
                <a:cs typeface="Saira Condensed"/>
                <a:sym typeface="Saira Condensed"/>
              </a:rPr>
              <a:t>56</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000"/>
              <a:buFont typeface="Arial"/>
              <a:buNone/>
            </a:pPr>
            <a:r>
              <a:rPr lang="en-US" sz="2000" b="1">
                <a:solidFill>
                  <a:srgbClr val="A32538"/>
                </a:solidFill>
                <a:latin typeface="Saira Condensed"/>
                <a:ea typeface="Saira Condensed"/>
                <a:cs typeface="Saira Condensed"/>
                <a:sym typeface="Saira Condensed"/>
              </a:rPr>
              <a:t>Best Undergraduate Teaching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IBM Plex Sans"/>
                <a:ea typeface="IBM Plex Sans"/>
                <a:cs typeface="IBM Plex Sans"/>
                <a:sym typeface="IBM Plex Sans"/>
              </a:rPr>
              <a:t>202</a:t>
            </a:r>
            <a:r>
              <a:rPr lang="en-US" sz="1200">
                <a:latin typeface="IBM Plex Sans"/>
                <a:ea typeface="IBM Plex Sans"/>
                <a:cs typeface="IBM Plex Sans"/>
                <a:sym typeface="IBM Plex Sans"/>
              </a:rPr>
              <a:t>4-25 </a:t>
            </a:r>
            <a:r>
              <a:rPr lang="en-US" sz="1200" b="0" i="0" u="none" strike="noStrike" cap="none">
                <a:solidFill>
                  <a:srgbClr val="000000"/>
                </a:solidFill>
                <a:latin typeface="IBM Plex Sans"/>
                <a:ea typeface="IBM Plex Sans"/>
                <a:cs typeface="IBM Plex Sans"/>
                <a:sym typeface="IBM Plex Sans"/>
              </a:rPr>
              <a:t> </a:t>
            </a:r>
            <a:r>
              <a:rPr lang="en-US" sz="1200" b="0" i="1" u="none" strike="noStrike" cap="none">
                <a:solidFill>
                  <a:srgbClr val="000000"/>
                </a:solidFill>
                <a:latin typeface="IBM Plex Sans"/>
                <a:ea typeface="IBM Plex Sans"/>
                <a:cs typeface="IBM Plex Sans"/>
                <a:sym typeface="IBM Plex Sans"/>
              </a:rPr>
              <a:t>U.S. News &amp; World Report</a:t>
            </a:r>
            <a:r>
              <a:rPr lang="en-US" sz="1200" b="0" i="0" u="none" strike="noStrike" cap="none">
                <a:solidFill>
                  <a:srgbClr val="000000"/>
                </a:solidFill>
                <a:latin typeface="IBM Plex Sans"/>
                <a:ea typeface="IBM Plex Sans"/>
                <a:cs typeface="IBM Plex Sans"/>
                <a:sym typeface="IBM Plex Sans"/>
              </a:rPr>
              <a:t>’s ranking of National Universities</a:t>
            </a:r>
            <a:endParaRPr sz="1400" b="0" i="0" u="none" strike="noStrike" cap="none">
              <a:solidFill>
                <a:srgbClr val="000000"/>
              </a:solidFill>
              <a:latin typeface="Arial"/>
              <a:ea typeface="Arial"/>
              <a:cs typeface="Arial"/>
              <a:sym typeface="Arial"/>
            </a:endParaRPr>
          </a:p>
        </p:txBody>
      </p:sp>
      <p:sp>
        <p:nvSpPr>
          <p:cNvPr id="187" name="Google Shape;187;p3"/>
          <p:cNvSpPr txBox="1"/>
          <p:nvPr/>
        </p:nvSpPr>
        <p:spPr>
          <a:xfrm>
            <a:off x="3383350" y="3393168"/>
            <a:ext cx="1776900" cy="10158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#1</a:t>
            </a:r>
            <a:r>
              <a:rPr lang="en-US" sz="4800" b="1">
                <a:solidFill>
                  <a:schemeClr val="dk2"/>
                </a:solidFill>
                <a:latin typeface="Saira Condensed"/>
                <a:ea typeface="Saira Condensed"/>
                <a:cs typeface="Saira Condensed"/>
                <a:sym typeface="Saira Condensed"/>
              </a:rPr>
              <a:t>2</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000"/>
              <a:buFont typeface="Arial"/>
              <a:buNone/>
            </a:pPr>
            <a:r>
              <a:rPr lang="en-US" sz="2000" b="1" i="0" u="none" strike="noStrike" cap="none">
                <a:solidFill>
                  <a:srgbClr val="A32538"/>
                </a:solidFill>
                <a:latin typeface="Saira Condensed"/>
                <a:ea typeface="Saira Condensed"/>
                <a:cs typeface="Saira Condensed"/>
                <a:sym typeface="Saira Condensed"/>
              </a:rPr>
              <a:t>Career Placement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IBM Plex Sans"/>
                <a:ea typeface="IBM Plex Sans"/>
                <a:cs typeface="IBM Plex Sans"/>
                <a:sym typeface="IBM Plex Sans"/>
              </a:rPr>
              <a:t>Best Value Colleges, 202</a:t>
            </a:r>
            <a:r>
              <a:rPr lang="en-US" sz="1200">
                <a:latin typeface="IBM Plex Sans"/>
                <a:ea typeface="IBM Plex Sans"/>
                <a:cs typeface="IBM Plex Sans"/>
                <a:sym typeface="IBM Plex Sans"/>
              </a:rPr>
              <a:t>4</a:t>
            </a:r>
            <a:endParaRPr sz="1400" b="0" i="0" u="none" strike="noStrike" cap="none">
              <a:solidFill>
                <a:srgbClr val="000000"/>
              </a:solidFill>
              <a:latin typeface="Arial"/>
              <a:ea typeface="Arial"/>
              <a:cs typeface="Arial"/>
              <a:sym typeface="Arial"/>
            </a:endParaRPr>
          </a:p>
        </p:txBody>
      </p:sp>
      <p:sp>
        <p:nvSpPr>
          <p:cNvPr id="188" name="Google Shape;188;p3"/>
          <p:cNvSpPr txBox="1"/>
          <p:nvPr/>
        </p:nvSpPr>
        <p:spPr>
          <a:xfrm>
            <a:off x="640150" y="4849339"/>
            <a:ext cx="2120100" cy="8310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#1</a:t>
            </a:r>
            <a:r>
              <a:rPr lang="en-US" sz="4800" b="1">
                <a:solidFill>
                  <a:schemeClr val="dk2"/>
                </a:solidFill>
                <a:latin typeface="Saira Condensed"/>
                <a:ea typeface="Saira Condensed"/>
                <a:cs typeface="Saira Condensed"/>
                <a:sym typeface="Saira Condensed"/>
              </a:rPr>
              <a:t>8</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000"/>
              <a:buFont typeface="Arial"/>
              <a:buNone/>
            </a:pPr>
            <a:r>
              <a:rPr lang="en-US" sz="2000" b="1">
                <a:solidFill>
                  <a:srgbClr val="A32538"/>
                </a:solidFill>
                <a:latin typeface="Saira Condensed"/>
                <a:ea typeface="Saira Condensed"/>
                <a:cs typeface="Saira Condensed"/>
                <a:sym typeface="Saira Condensed"/>
              </a:rPr>
              <a:t>Best Value College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a:latin typeface="IBM Plex Sans"/>
                <a:ea typeface="IBM Plex Sans"/>
                <a:cs typeface="IBM Plex Sans"/>
                <a:sym typeface="IBM Plex Sans"/>
              </a:rPr>
              <a:t>College ROI Report</a:t>
            </a:r>
            <a:endParaRPr sz="1400" b="0" i="0" u="none" strike="noStrike" cap="none">
              <a:solidFill>
                <a:srgbClr val="000000"/>
              </a:solidFill>
              <a:latin typeface="Arial"/>
              <a:ea typeface="Arial"/>
              <a:cs typeface="Arial"/>
              <a:sym typeface="Arial"/>
            </a:endParaRPr>
          </a:p>
        </p:txBody>
      </p:sp>
      <p:sp>
        <p:nvSpPr>
          <p:cNvPr id="189" name="Google Shape;189;p3"/>
          <p:cNvSpPr txBox="1"/>
          <p:nvPr/>
        </p:nvSpPr>
        <p:spPr>
          <a:xfrm>
            <a:off x="667662" y="3381057"/>
            <a:ext cx="2159700" cy="9789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#36</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000"/>
              <a:buFont typeface="Arial"/>
              <a:buNone/>
            </a:pPr>
            <a:r>
              <a:rPr lang="en-US" sz="2000" b="1" i="0" u="none" strike="noStrike" cap="none">
                <a:solidFill>
                  <a:srgbClr val="A32538"/>
                </a:solidFill>
                <a:latin typeface="Saira Condensed"/>
                <a:ea typeface="Saira Condensed"/>
                <a:cs typeface="Saira Condensed"/>
                <a:sym typeface="Saira Condensed"/>
              </a:rPr>
              <a:t>College Ranking </a:t>
            </a:r>
            <a:endParaRPr/>
          </a:p>
          <a:p>
            <a:pPr marL="0" marR="0" lvl="0" indent="0" algn="l" rtl="0">
              <a:lnSpc>
                <a:spcPct val="90000"/>
              </a:lnSpc>
              <a:spcBef>
                <a:spcPts val="0"/>
              </a:spcBef>
              <a:spcAft>
                <a:spcPts val="0"/>
              </a:spcAft>
              <a:buClr>
                <a:srgbClr val="000000"/>
              </a:buClr>
              <a:buSzPts val="2000"/>
              <a:buFont typeface="Arial"/>
              <a:buNone/>
            </a:pPr>
            <a:r>
              <a:rPr lang="en-US" sz="1200" b="0" i="0" u="none" strike="noStrike" cap="none">
                <a:solidFill>
                  <a:schemeClr val="dk1"/>
                </a:solidFill>
                <a:latin typeface="Arial"/>
                <a:ea typeface="Arial"/>
                <a:cs typeface="Arial"/>
                <a:sym typeface="Arial"/>
              </a:rPr>
              <a:t>2024 Wall Street Journal </a:t>
            </a:r>
            <a:endParaRPr/>
          </a:p>
          <a:p>
            <a:pPr marL="0" marR="0" lvl="0" indent="0" algn="l" rtl="0">
              <a:lnSpc>
                <a:spcPct val="90000"/>
              </a:lnSpc>
              <a:spcBef>
                <a:spcPts val="0"/>
              </a:spcBef>
              <a:spcAft>
                <a:spcPts val="0"/>
              </a:spcAft>
              <a:buClr>
                <a:srgbClr val="000000"/>
              </a:buClr>
              <a:buSzPts val="2000"/>
              <a:buFont typeface="Arial"/>
              <a:buNone/>
            </a:pPr>
            <a:r>
              <a:rPr lang="en-US" sz="1200" b="0" i="0" u="none" strike="noStrike" cap="none">
                <a:solidFill>
                  <a:schemeClr val="dk1"/>
                </a:solidFill>
                <a:latin typeface="Arial"/>
                <a:ea typeface="Arial"/>
                <a:cs typeface="Arial"/>
                <a:sym typeface="Arial"/>
              </a:rPr>
              <a:t>College Pulse Ranking</a:t>
            </a:r>
            <a:endParaRPr sz="1400" b="0" i="0" u="none" strike="noStrike" cap="none">
              <a:solidFill>
                <a:schemeClr val="dk1"/>
              </a:solidFill>
              <a:latin typeface="Arial"/>
              <a:ea typeface="Arial"/>
              <a:cs typeface="Arial"/>
              <a:sym typeface="Arial"/>
            </a:endParaRPr>
          </a:p>
        </p:txBody>
      </p:sp>
      <p:pic>
        <p:nvPicPr>
          <p:cNvPr id="190" name="Google Shape;190;p3"/>
          <p:cNvPicPr preferRelativeResize="0"/>
          <p:nvPr/>
        </p:nvPicPr>
        <p:blipFill rotWithShape="1">
          <a:blip r:embed="rId3">
            <a:alphaModFix/>
          </a:blip>
          <a:srcRect/>
          <a:stretch/>
        </p:blipFill>
        <p:spPr>
          <a:xfrm>
            <a:off x="4696975" y="4676434"/>
            <a:ext cx="981694" cy="376005"/>
          </a:xfrm>
          <a:prstGeom prst="rect">
            <a:avLst/>
          </a:prstGeom>
          <a:noFill/>
          <a:ln>
            <a:noFill/>
          </a:ln>
        </p:spPr>
      </p:pic>
      <p:pic>
        <p:nvPicPr>
          <p:cNvPr id="191" name="Google Shape;191;p3"/>
          <p:cNvPicPr preferRelativeResize="0"/>
          <p:nvPr/>
        </p:nvPicPr>
        <p:blipFill rotWithShape="1">
          <a:blip r:embed="rId4">
            <a:alphaModFix/>
          </a:blip>
          <a:srcRect/>
          <a:stretch/>
        </p:blipFill>
        <p:spPr>
          <a:xfrm>
            <a:off x="4843769" y="3243897"/>
            <a:ext cx="846993" cy="494223"/>
          </a:xfrm>
          <a:prstGeom prst="rect">
            <a:avLst/>
          </a:prstGeom>
          <a:noFill/>
          <a:ln>
            <a:noFill/>
          </a:ln>
        </p:spPr>
      </p:pic>
      <p:pic>
        <p:nvPicPr>
          <p:cNvPr id="192" name="Google Shape;192;p3"/>
          <p:cNvPicPr preferRelativeResize="0"/>
          <p:nvPr/>
        </p:nvPicPr>
        <p:blipFill rotWithShape="1">
          <a:blip r:embed="rId3">
            <a:alphaModFix/>
          </a:blip>
          <a:srcRect/>
          <a:stretch/>
        </p:blipFill>
        <p:spPr>
          <a:xfrm>
            <a:off x="1941213" y="4647955"/>
            <a:ext cx="981694" cy="376005"/>
          </a:xfrm>
          <a:prstGeom prst="rect">
            <a:avLst/>
          </a:prstGeom>
          <a:noFill/>
          <a:ln>
            <a:noFill/>
          </a:ln>
        </p:spPr>
      </p:pic>
      <p:pic>
        <p:nvPicPr>
          <p:cNvPr id="193" name="Google Shape;193;p3" descr="CNBC_logo.svg.png"/>
          <p:cNvPicPr preferRelativeResize="0"/>
          <p:nvPr/>
        </p:nvPicPr>
        <p:blipFill rotWithShape="1">
          <a:blip r:embed="rId5">
            <a:alphaModFix/>
          </a:blip>
          <a:srcRect/>
          <a:stretch/>
        </p:blipFill>
        <p:spPr>
          <a:xfrm>
            <a:off x="7820787" y="4638862"/>
            <a:ext cx="727250" cy="589239"/>
          </a:xfrm>
          <a:prstGeom prst="rect">
            <a:avLst/>
          </a:prstGeom>
          <a:noFill/>
          <a:ln>
            <a:noFill/>
          </a:ln>
        </p:spPr>
      </p:pic>
      <p:pic>
        <p:nvPicPr>
          <p:cNvPr id="194" name="Google Shape;194;p3"/>
          <p:cNvPicPr preferRelativeResize="0"/>
          <p:nvPr/>
        </p:nvPicPr>
        <p:blipFill rotWithShape="1">
          <a:blip r:embed="rId6">
            <a:alphaModFix/>
          </a:blip>
          <a:srcRect/>
          <a:stretch/>
        </p:blipFill>
        <p:spPr>
          <a:xfrm>
            <a:off x="7352847" y="1510375"/>
            <a:ext cx="1191945" cy="386196"/>
          </a:xfrm>
          <a:prstGeom prst="rect">
            <a:avLst/>
          </a:prstGeom>
          <a:noFill/>
          <a:ln>
            <a:noFill/>
          </a:ln>
        </p:spPr>
      </p:pic>
      <p:sp>
        <p:nvSpPr>
          <p:cNvPr id="195" name="Google Shape;195;p3"/>
          <p:cNvSpPr txBox="1"/>
          <p:nvPr/>
        </p:nvSpPr>
        <p:spPr>
          <a:xfrm>
            <a:off x="9075781" y="3121546"/>
            <a:ext cx="2638800" cy="1662300"/>
          </a:xfrm>
          <a:prstGeom prst="rect">
            <a:avLst/>
          </a:prstGeom>
          <a:noFill/>
          <a:ln>
            <a:noFill/>
          </a:ln>
        </p:spPr>
        <p:txBody>
          <a:bodyPr spcFirstLastPara="1" wrap="square" lIns="91425" tIns="45700" rIns="91425" bIns="45700" anchor="t" anchorCtr="0">
            <a:spAutoFit/>
          </a:bodyPr>
          <a:lstStyle/>
          <a:p>
            <a:pPr marL="0" marR="0" lvl="0" indent="0" algn="l" rtl="0">
              <a:lnSpc>
                <a:spcPct val="75000"/>
              </a:lnSpc>
              <a:spcBef>
                <a:spcPts val="0"/>
              </a:spcBef>
              <a:spcAft>
                <a:spcPts val="0"/>
              </a:spcAft>
              <a:buClr>
                <a:srgbClr val="000000"/>
              </a:buClr>
              <a:buSzPts val="4800"/>
              <a:buFont typeface="Arial"/>
              <a:buNone/>
            </a:pPr>
            <a:r>
              <a:rPr lang="en-US" sz="4800" b="1" i="0" u="none" strike="noStrike" cap="none">
                <a:solidFill>
                  <a:srgbClr val="004380"/>
                </a:solidFill>
                <a:latin typeface="Saira Condensed"/>
                <a:ea typeface="Saira Condensed"/>
                <a:cs typeface="Saira Condensed"/>
                <a:sym typeface="Saira Condensed"/>
              </a:rPr>
              <a:t>#19</a:t>
            </a:r>
            <a:endParaRPr sz="1400" b="0" i="0" u="none" strike="noStrike" cap="none">
              <a:solidFill>
                <a:srgbClr val="000000"/>
              </a:solidFill>
              <a:latin typeface="Arial"/>
              <a:ea typeface="Arial"/>
              <a:cs typeface="Arial"/>
              <a:sym typeface="Arial"/>
            </a:endParaRPr>
          </a:p>
          <a:p>
            <a:pPr marL="0" marR="0" lvl="0" indent="0" algn="l" rtl="0">
              <a:lnSpc>
                <a:spcPct val="75000"/>
              </a:lnSpc>
              <a:spcBef>
                <a:spcPts val="0"/>
              </a:spcBef>
              <a:spcAft>
                <a:spcPts val="0"/>
              </a:spcAft>
              <a:buClr>
                <a:srgbClr val="000000"/>
              </a:buClr>
              <a:buSzPts val="2000"/>
              <a:buFont typeface="Arial"/>
              <a:buNone/>
            </a:pPr>
            <a:r>
              <a:rPr lang="en-US" sz="2000" b="1">
                <a:solidFill>
                  <a:srgbClr val="A32538"/>
                </a:solidFill>
                <a:latin typeface="Saira Condensed"/>
                <a:ea typeface="Saira Condensed"/>
                <a:cs typeface="Saira Condensed"/>
                <a:sym typeface="Saira Condensed"/>
              </a:rPr>
              <a:t>Return on </a:t>
            </a:r>
            <a:endParaRPr sz="2000" b="1">
              <a:solidFill>
                <a:srgbClr val="A32538"/>
              </a:solidFill>
              <a:latin typeface="Saira Condensed"/>
              <a:ea typeface="Saira Condensed"/>
              <a:cs typeface="Saira Condensed"/>
              <a:sym typeface="Saira Condensed"/>
            </a:endParaRPr>
          </a:p>
          <a:p>
            <a:pPr marL="0" marR="0" lvl="0" indent="0" algn="l" rtl="0">
              <a:lnSpc>
                <a:spcPct val="75000"/>
              </a:lnSpc>
              <a:spcBef>
                <a:spcPts val="0"/>
              </a:spcBef>
              <a:spcAft>
                <a:spcPts val="0"/>
              </a:spcAft>
              <a:buClr>
                <a:srgbClr val="000000"/>
              </a:buClr>
              <a:buSzPts val="2000"/>
              <a:buFont typeface="Arial"/>
              <a:buNone/>
            </a:pPr>
            <a:r>
              <a:rPr lang="en-US" sz="2000" b="1">
                <a:solidFill>
                  <a:srgbClr val="A32538"/>
                </a:solidFill>
                <a:latin typeface="Saira Condensed"/>
                <a:ea typeface="Saira Condensed"/>
                <a:cs typeface="Saira Condensed"/>
                <a:sym typeface="Saira Condensed"/>
              </a:rPr>
              <a:t>Investment</a:t>
            </a:r>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IBM Plex Sans"/>
                <a:ea typeface="IBM Plex Sans"/>
                <a:cs typeface="IBM Plex Sans"/>
                <a:sym typeface="IBM Plex Sans"/>
              </a:rPr>
              <a:t>2022 ranking among 4,500 colleges on ROI 40 years after enrolment</a:t>
            </a:r>
            <a:endParaRPr sz="1400" b="0" i="0" u="none" strike="noStrike" cap="none">
              <a:solidFill>
                <a:srgbClr val="000000"/>
              </a:solidFill>
              <a:latin typeface="Arial"/>
              <a:ea typeface="Arial"/>
              <a:cs typeface="Arial"/>
              <a:sym typeface="Arial"/>
            </a:endParaRPr>
          </a:p>
        </p:txBody>
      </p:sp>
      <p:pic>
        <p:nvPicPr>
          <p:cNvPr id="196" name="Google Shape;196;p3"/>
          <p:cNvPicPr preferRelativeResize="0"/>
          <p:nvPr/>
        </p:nvPicPr>
        <p:blipFill rotWithShape="1">
          <a:blip r:embed="rId7">
            <a:alphaModFix/>
          </a:blip>
          <a:srcRect/>
          <a:stretch/>
        </p:blipFill>
        <p:spPr>
          <a:xfrm>
            <a:off x="10552193" y="3180061"/>
            <a:ext cx="611420" cy="666005"/>
          </a:xfrm>
          <a:prstGeom prst="rect">
            <a:avLst/>
          </a:prstGeom>
          <a:noFill/>
          <a:ln>
            <a:noFill/>
          </a:ln>
        </p:spPr>
      </p:pic>
      <p:sp>
        <p:nvSpPr>
          <p:cNvPr id="197" name="Google Shape;197;p3"/>
          <p:cNvSpPr txBox="1"/>
          <p:nvPr/>
        </p:nvSpPr>
        <p:spPr>
          <a:xfrm>
            <a:off x="6254409" y="3412999"/>
            <a:ext cx="2268000" cy="831000"/>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00000"/>
              </a:buClr>
              <a:buSzPts val="2000"/>
              <a:buFont typeface="Arial"/>
              <a:buNone/>
            </a:pPr>
            <a:r>
              <a:rPr lang="en-US" sz="2000" b="1">
                <a:solidFill>
                  <a:srgbClr val="A32538"/>
                </a:solidFill>
                <a:latin typeface="Saira Condensed"/>
                <a:ea typeface="Saira Condensed"/>
                <a:cs typeface="Saira Condensed"/>
                <a:sym typeface="Saira Condensed"/>
              </a:rPr>
              <a:t>Among </a:t>
            </a:r>
            <a:endParaRPr sz="2000" b="1">
              <a:solidFill>
                <a:srgbClr val="A32538"/>
              </a:solidFill>
              <a:latin typeface="Saira Condensed"/>
              <a:ea typeface="Saira Condensed"/>
              <a:cs typeface="Saira Condensed"/>
              <a:sym typeface="Saira Condensed"/>
            </a:endParaRPr>
          </a:p>
          <a:p>
            <a:pPr marL="0" marR="0" lvl="0" indent="0" algn="l" rtl="0">
              <a:lnSpc>
                <a:spcPct val="90000"/>
              </a:lnSpc>
              <a:spcBef>
                <a:spcPts val="0"/>
              </a:spcBef>
              <a:spcAft>
                <a:spcPts val="0"/>
              </a:spcAft>
              <a:buClr>
                <a:srgbClr val="000000"/>
              </a:buClr>
              <a:buSzPts val="2000"/>
              <a:buFont typeface="Arial"/>
              <a:buNone/>
            </a:pPr>
            <a:r>
              <a:rPr lang="en-US" sz="2000" b="1">
                <a:solidFill>
                  <a:srgbClr val="A32538"/>
                </a:solidFill>
                <a:latin typeface="Saira Condensed"/>
                <a:ea typeface="Saira Condensed"/>
                <a:cs typeface="Saira Condensed"/>
                <a:sym typeface="Saira Condensed"/>
              </a:rPr>
              <a:t>America’s Top</a:t>
            </a:r>
            <a:r>
              <a:rPr lang="en-US" sz="2000" b="1" i="0" u="none" strike="noStrike" cap="none">
                <a:solidFill>
                  <a:srgbClr val="A32538"/>
                </a:solidFill>
                <a:latin typeface="Saira Condensed"/>
                <a:ea typeface="Saira Condensed"/>
                <a:cs typeface="Saira Condensed"/>
                <a:sym typeface="Saira Condensed"/>
              </a:rPr>
              <a:t> </a:t>
            </a:r>
            <a:r>
              <a:rPr lang="en-US" sz="2000" b="1">
                <a:solidFill>
                  <a:srgbClr val="A32538"/>
                </a:solidFill>
                <a:latin typeface="Saira Condensed"/>
                <a:ea typeface="Saira Condensed"/>
                <a:cs typeface="Saira Condensed"/>
                <a:sym typeface="Saira Condensed"/>
              </a:rPr>
              <a:t>Colleges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a:latin typeface="IBM Plex Sans"/>
                <a:ea typeface="IBM Plex Sans"/>
                <a:cs typeface="IBM Plex Sans"/>
                <a:sym typeface="IBM Plex Sans"/>
              </a:rPr>
              <a:t>Forbes</a:t>
            </a:r>
            <a:r>
              <a:rPr lang="en-US" sz="1200" b="0" i="0" u="none" strike="noStrike" cap="none">
                <a:solidFill>
                  <a:srgbClr val="000000"/>
                </a:solidFill>
                <a:latin typeface="IBM Plex Sans"/>
                <a:ea typeface="IBM Plex Sans"/>
                <a:cs typeface="IBM Plex Sans"/>
                <a:sym typeface="IBM Plex Sans"/>
              </a:rPr>
              <a:t>, 202</a:t>
            </a:r>
            <a:r>
              <a:rPr lang="en-US" sz="1200">
                <a:latin typeface="IBM Plex Sans"/>
                <a:ea typeface="IBM Plex Sans"/>
                <a:cs typeface="IBM Plex Sans"/>
                <a:sym typeface="IBM Plex Sans"/>
              </a:rPr>
              <a:t>4</a:t>
            </a:r>
            <a:endParaRPr sz="1400" b="0" i="0" u="none" strike="noStrike" cap="none">
              <a:solidFill>
                <a:srgbClr val="000000"/>
              </a:solidFill>
              <a:latin typeface="Arial"/>
              <a:ea typeface="Arial"/>
              <a:cs typeface="Arial"/>
              <a:sym typeface="Arial"/>
            </a:endParaRPr>
          </a:p>
        </p:txBody>
      </p:sp>
      <p:sp>
        <p:nvSpPr>
          <p:cNvPr id="198" name="Google Shape;198;p3"/>
          <p:cNvSpPr txBox="1"/>
          <p:nvPr/>
        </p:nvSpPr>
        <p:spPr>
          <a:xfrm>
            <a:off x="3360025" y="1689750"/>
            <a:ext cx="2700300" cy="12930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a:t>
            </a:r>
            <a:r>
              <a:rPr lang="en-US" sz="4800" b="1">
                <a:solidFill>
                  <a:schemeClr val="dk2"/>
                </a:solidFill>
                <a:latin typeface="Saira Condensed"/>
                <a:ea typeface="Saira Condensed"/>
                <a:cs typeface="Saira Condensed"/>
                <a:sym typeface="Saira Condensed"/>
              </a:rPr>
              <a:t>71</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000"/>
              <a:buFont typeface="Arial"/>
              <a:buNone/>
            </a:pPr>
            <a:r>
              <a:rPr lang="en-US" sz="2000" b="1">
                <a:solidFill>
                  <a:srgbClr val="A32538"/>
                </a:solidFill>
                <a:latin typeface="Saira Condensed"/>
                <a:ea typeface="Saira Condensed"/>
                <a:cs typeface="Saira Condensed"/>
                <a:sym typeface="Saira Condensed"/>
              </a:rPr>
              <a:t>Undergraduate Engineering Program</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IBM Plex Sans"/>
                <a:ea typeface="IBM Plex Sans"/>
                <a:cs typeface="IBM Plex Sans"/>
                <a:sym typeface="IBM Plex Sans"/>
              </a:rPr>
              <a:t>202</a:t>
            </a:r>
            <a:r>
              <a:rPr lang="en-US" sz="1200">
                <a:latin typeface="IBM Plex Sans"/>
                <a:ea typeface="IBM Plex Sans"/>
                <a:cs typeface="IBM Plex Sans"/>
                <a:sym typeface="IBM Plex Sans"/>
              </a:rPr>
              <a:t>4-25</a:t>
            </a:r>
            <a:r>
              <a:rPr lang="en-US" sz="1200" b="0" i="0" u="none" strike="noStrike" cap="none">
                <a:solidFill>
                  <a:srgbClr val="000000"/>
                </a:solidFill>
                <a:latin typeface="IBM Plex Sans"/>
                <a:ea typeface="IBM Plex Sans"/>
                <a:cs typeface="IBM Plex Sans"/>
                <a:sym typeface="IBM Plex Sans"/>
              </a:rPr>
              <a:t> </a:t>
            </a:r>
            <a:r>
              <a:rPr lang="en-US" sz="1200" b="0" i="1" u="none" strike="noStrike" cap="none">
                <a:solidFill>
                  <a:srgbClr val="000000"/>
                </a:solidFill>
                <a:latin typeface="IBM Plex Sans"/>
                <a:ea typeface="IBM Plex Sans"/>
                <a:cs typeface="IBM Plex Sans"/>
                <a:sym typeface="IBM Plex Sans"/>
              </a:rPr>
              <a:t>U.S. News &amp; World Report</a:t>
            </a:r>
            <a:r>
              <a:rPr lang="en-US" sz="1200" b="0" i="0" u="none" strike="noStrike" cap="none">
                <a:solidFill>
                  <a:srgbClr val="000000"/>
                </a:solidFill>
                <a:latin typeface="IBM Plex Sans"/>
                <a:ea typeface="IBM Plex Sans"/>
                <a:cs typeface="IBM Plex Sans"/>
                <a:sym typeface="IBM Plex Sans"/>
              </a:rPr>
              <a:t>’s ranking of National Universities</a:t>
            </a:r>
            <a:endParaRPr sz="1400" b="0" i="0" u="none" strike="noStrike" cap="none">
              <a:solidFill>
                <a:srgbClr val="000000"/>
              </a:solidFill>
              <a:latin typeface="Arial"/>
              <a:ea typeface="Arial"/>
              <a:cs typeface="Arial"/>
              <a:sym typeface="Arial"/>
            </a:endParaRPr>
          </a:p>
        </p:txBody>
      </p:sp>
      <p:pic>
        <p:nvPicPr>
          <p:cNvPr id="199" name="Google Shape;199;p3"/>
          <p:cNvPicPr preferRelativeResize="0"/>
          <p:nvPr/>
        </p:nvPicPr>
        <p:blipFill rotWithShape="1">
          <a:blip r:embed="rId6">
            <a:alphaModFix/>
          </a:blip>
          <a:srcRect/>
          <a:stretch/>
        </p:blipFill>
        <p:spPr>
          <a:xfrm>
            <a:off x="4522943" y="1510382"/>
            <a:ext cx="1191945" cy="386196"/>
          </a:xfrm>
          <a:prstGeom prst="rect">
            <a:avLst/>
          </a:prstGeom>
          <a:noFill/>
          <a:ln>
            <a:noFill/>
          </a:ln>
        </p:spPr>
      </p:pic>
      <p:pic>
        <p:nvPicPr>
          <p:cNvPr id="200" name="Google Shape;200;p3" descr="Wall Street Journal - YouTube"/>
          <p:cNvPicPr preferRelativeResize="0"/>
          <p:nvPr/>
        </p:nvPicPr>
        <p:blipFill rotWithShape="1">
          <a:blip r:embed="rId8">
            <a:alphaModFix/>
          </a:blip>
          <a:srcRect/>
          <a:stretch/>
        </p:blipFill>
        <p:spPr>
          <a:xfrm>
            <a:off x="2276113" y="3205567"/>
            <a:ext cx="638817" cy="693731"/>
          </a:xfrm>
          <a:prstGeom prst="rect">
            <a:avLst/>
          </a:prstGeom>
          <a:noFill/>
          <a:ln>
            <a:noFill/>
          </a:ln>
        </p:spPr>
      </p:pic>
      <p:pic>
        <p:nvPicPr>
          <p:cNvPr id="201" name="Google Shape;201;p3"/>
          <p:cNvPicPr preferRelativeResize="0"/>
          <p:nvPr/>
        </p:nvPicPr>
        <p:blipFill>
          <a:blip r:embed="rId9">
            <a:alphaModFix/>
          </a:blip>
          <a:stretch>
            <a:fillRect/>
          </a:stretch>
        </p:blipFill>
        <p:spPr>
          <a:xfrm>
            <a:off x="7418532" y="3156067"/>
            <a:ext cx="1191954" cy="489480"/>
          </a:xfrm>
          <a:prstGeom prst="rect">
            <a:avLst/>
          </a:prstGeom>
          <a:noFill/>
          <a:ln>
            <a:noFill/>
          </a:ln>
        </p:spPr>
      </p:pic>
      <p:sp>
        <p:nvSpPr>
          <p:cNvPr id="202" name="Google Shape;202;p3"/>
          <p:cNvSpPr txBox="1"/>
          <p:nvPr/>
        </p:nvSpPr>
        <p:spPr>
          <a:xfrm>
            <a:off x="640150" y="1709475"/>
            <a:ext cx="25470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a:t>
            </a:r>
            <a:r>
              <a:rPr lang="en-US" sz="4800" b="1">
                <a:solidFill>
                  <a:schemeClr val="dk2"/>
                </a:solidFill>
                <a:latin typeface="Saira Condensed"/>
                <a:ea typeface="Saira Condensed"/>
                <a:cs typeface="Saira Condensed"/>
                <a:sym typeface="Saira Condensed"/>
              </a:rPr>
              <a:t>76</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000"/>
              <a:buFont typeface="Arial"/>
              <a:buNone/>
            </a:pPr>
            <a:r>
              <a:rPr lang="en-US" sz="2000" b="1">
                <a:solidFill>
                  <a:srgbClr val="A32538"/>
                </a:solidFill>
                <a:latin typeface="Saira Condensed"/>
                <a:ea typeface="Saira Condensed"/>
                <a:cs typeface="Saira Condensed"/>
                <a:sym typeface="Saira Condensed"/>
              </a:rPr>
              <a:t>College Ranking</a:t>
            </a:r>
            <a:endParaRPr sz="1400" b="0" i="0" u="none" strike="noStrike" cap="none">
              <a:solidFill>
                <a:srgbClr val="000000"/>
              </a:solidFill>
              <a:latin typeface="Arial"/>
              <a:ea typeface="Arial"/>
              <a:cs typeface="Arial"/>
              <a:sym typeface="Arial"/>
            </a:endParaRPr>
          </a:p>
          <a:p>
            <a:pPr marL="0" lvl="0" indent="0" algn="l" rtl="0">
              <a:spcBef>
                <a:spcPts val="0"/>
              </a:spcBef>
              <a:spcAft>
                <a:spcPts val="0"/>
              </a:spcAft>
              <a:buClr>
                <a:schemeClr val="dk1"/>
              </a:buClr>
              <a:buSzPts val="1200"/>
              <a:buFont typeface="Arial"/>
              <a:buNone/>
            </a:pPr>
            <a:r>
              <a:rPr lang="en-US" sz="1200">
                <a:solidFill>
                  <a:schemeClr val="dk1"/>
                </a:solidFill>
                <a:latin typeface="IBM Plex Sans"/>
                <a:ea typeface="IBM Plex Sans"/>
                <a:cs typeface="IBM Plex Sans"/>
                <a:sym typeface="IBM Plex Sans"/>
              </a:rPr>
              <a:t>2024-25  </a:t>
            </a:r>
            <a:r>
              <a:rPr lang="en-US" sz="1200" i="1">
                <a:solidFill>
                  <a:schemeClr val="dk1"/>
                </a:solidFill>
                <a:latin typeface="IBM Plex Sans"/>
                <a:ea typeface="IBM Plex Sans"/>
                <a:cs typeface="IBM Plex Sans"/>
                <a:sym typeface="IBM Plex Sans"/>
              </a:rPr>
              <a:t>U.S. News &amp; World Report</a:t>
            </a:r>
            <a:r>
              <a:rPr lang="en-US" sz="1200">
                <a:solidFill>
                  <a:schemeClr val="dk1"/>
                </a:solidFill>
                <a:latin typeface="IBM Plex Sans"/>
                <a:ea typeface="IBM Plex Sans"/>
                <a:cs typeface="IBM Plex Sans"/>
                <a:sym typeface="IBM Plex Sans"/>
              </a:rPr>
              <a:t>’s ranking of National Universities</a:t>
            </a:r>
            <a:endParaRPr sz="1200">
              <a:latin typeface="IBM Plex Sans"/>
              <a:ea typeface="IBM Plex Sans"/>
              <a:cs typeface="IBM Plex Sans"/>
              <a:sym typeface="IBM Plex Sans"/>
            </a:endParaRPr>
          </a:p>
        </p:txBody>
      </p:sp>
      <p:pic>
        <p:nvPicPr>
          <p:cNvPr id="203" name="Google Shape;203;p3"/>
          <p:cNvPicPr preferRelativeResize="0"/>
          <p:nvPr/>
        </p:nvPicPr>
        <p:blipFill rotWithShape="1">
          <a:blip r:embed="rId6">
            <a:alphaModFix/>
          </a:blip>
          <a:srcRect/>
          <a:stretch/>
        </p:blipFill>
        <p:spPr>
          <a:xfrm>
            <a:off x="1803068" y="1530107"/>
            <a:ext cx="1191945" cy="386196"/>
          </a:xfrm>
          <a:prstGeom prst="rect">
            <a:avLst/>
          </a:prstGeom>
          <a:noFill/>
          <a:ln>
            <a:noFill/>
          </a:ln>
        </p:spPr>
      </p:pic>
      <p:sp>
        <p:nvSpPr>
          <p:cNvPr id="204" name="Google Shape;204;p3"/>
          <p:cNvSpPr txBox="1"/>
          <p:nvPr/>
        </p:nvSpPr>
        <p:spPr>
          <a:xfrm>
            <a:off x="9037000" y="1608975"/>
            <a:ext cx="25470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37500"/>
              </a:lnSpc>
              <a:spcBef>
                <a:spcPts val="0"/>
              </a:spcBef>
              <a:spcAft>
                <a:spcPts val="0"/>
              </a:spcAft>
              <a:buClr>
                <a:srgbClr val="000000"/>
              </a:buClr>
              <a:buSzPts val="4800"/>
              <a:buFont typeface="Arial"/>
              <a:buNone/>
            </a:pPr>
            <a:r>
              <a:rPr lang="en-US" sz="4800" b="1" i="0" u="none" strike="noStrike" cap="none">
                <a:solidFill>
                  <a:schemeClr val="dk2"/>
                </a:solidFill>
                <a:latin typeface="Saira Condensed"/>
                <a:ea typeface="Saira Condensed"/>
                <a:cs typeface="Saira Condensed"/>
                <a:sym typeface="Saira Condensed"/>
              </a:rPr>
              <a:t>#</a:t>
            </a:r>
            <a:r>
              <a:rPr lang="en-US" sz="4800" b="1">
                <a:solidFill>
                  <a:schemeClr val="dk2"/>
                </a:solidFill>
                <a:latin typeface="Saira Condensed"/>
                <a:ea typeface="Saira Condensed"/>
                <a:cs typeface="Saira Condensed"/>
                <a:sym typeface="Saira Condensed"/>
              </a:rPr>
              <a:t>33</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2000"/>
              <a:buFont typeface="Arial"/>
              <a:buNone/>
            </a:pPr>
            <a:r>
              <a:rPr lang="en-US" sz="2000" b="1" i="0" u="none" strike="noStrike" cap="none">
                <a:solidFill>
                  <a:srgbClr val="A32538"/>
                </a:solidFill>
                <a:latin typeface="Saira Condensed"/>
                <a:ea typeface="Saira Condensed"/>
                <a:cs typeface="Saira Condensed"/>
                <a:sym typeface="Saira Condensed"/>
              </a:rPr>
              <a:t>Most Innovative </a:t>
            </a:r>
            <a:r>
              <a:rPr lang="en-US" sz="2000" b="1">
                <a:solidFill>
                  <a:srgbClr val="A32538"/>
                </a:solidFill>
                <a:latin typeface="Saira Condensed"/>
                <a:ea typeface="Saira Condensed"/>
                <a:cs typeface="Saira Condensed"/>
                <a:sym typeface="Saira Condensed"/>
              </a:rPr>
              <a:t>Colleges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IBM Plex Sans"/>
                <a:ea typeface="IBM Plex Sans"/>
                <a:cs typeface="IBM Plex Sans"/>
                <a:sym typeface="IBM Plex Sans"/>
              </a:rPr>
              <a:t>202</a:t>
            </a:r>
            <a:r>
              <a:rPr lang="en-US" sz="1200">
                <a:latin typeface="IBM Plex Sans"/>
                <a:ea typeface="IBM Plex Sans"/>
                <a:cs typeface="IBM Plex Sans"/>
                <a:sym typeface="IBM Plex Sans"/>
              </a:rPr>
              <a:t>4-25</a:t>
            </a:r>
            <a:r>
              <a:rPr lang="en-US" sz="1200" b="0" i="0" u="none" strike="noStrike" cap="none">
                <a:solidFill>
                  <a:srgbClr val="000000"/>
                </a:solidFill>
                <a:latin typeface="IBM Plex Sans"/>
                <a:ea typeface="IBM Plex Sans"/>
                <a:cs typeface="IBM Plex Sans"/>
                <a:sym typeface="IBM Plex Sans"/>
              </a:rPr>
              <a:t> </a:t>
            </a:r>
            <a:r>
              <a:rPr lang="en-US" sz="1200" b="0" i="1" u="none" strike="noStrike" cap="none">
                <a:solidFill>
                  <a:srgbClr val="000000"/>
                </a:solidFill>
                <a:latin typeface="IBM Plex Sans"/>
                <a:ea typeface="IBM Plex Sans"/>
                <a:cs typeface="IBM Plex Sans"/>
                <a:sym typeface="IBM Plex Sans"/>
              </a:rPr>
              <a:t>U.S. News &amp; World Report</a:t>
            </a:r>
            <a:r>
              <a:rPr lang="en-US" sz="1200" b="0" i="0" u="none" strike="noStrike" cap="none">
                <a:solidFill>
                  <a:srgbClr val="000000"/>
                </a:solidFill>
                <a:latin typeface="IBM Plex Sans"/>
                <a:ea typeface="IBM Plex Sans"/>
                <a:cs typeface="IBM Plex Sans"/>
                <a:sym typeface="IBM Plex Sans"/>
              </a:rPr>
              <a:t>’s ranking of National Universities</a:t>
            </a:r>
            <a:endParaRPr sz="1400" b="0" i="0" u="none" strike="noStrike" cap="none">
              <a:solidFill>
                <a:srgbClr val="000000"/>
              </a:solidFill>
              <a:latin typeface="Arial"/>
              <a:ea typeface="Arial"/>
              <a:cs typeface="Arial"/>
              <a:sym typeface="Arial"/>
            </a:endParaRPr>
          </a:p>
        </p:txBody>
      </p:sp>
      <p:pic>
        <p:nvPicPr>
          <p:cNvPr id="205" name="Google Shape;205;p3"/>
          <p:cNvPicPr preferRelativeResize="0"/>
          <p:nvPr/>
        </p:nvPicPr>
        <p:blipFill rotWithShape="1">
          <a:blip r:embed="rId6">
            <a:alphaModFix/>
          </a:blip>
          <a:srcRect/>
          <a:stretch/>
        </p:blipFill>
        <p:spPr>
          <a:xfrm>
            <a:off x="10199918" y="1429607"/>
            <a:ext cx="1191945" cy="386196"/>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2449</Words>
  <Application>Microsoft Macintosh PowerPoint</Application>
  <PresentationFormat>Grand écran</PresentationFormat>
  <Paragraphs>546</Paragraphs>
  <Slides>55</Slides>
  <Notes>55</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55</vt:i4>
      </vt:variant>
    </vt:vector>
  </HeadingPairs>
  <TitlesOfParts>
    <vt:vector size="67" baseType="lpstr">
      <vt:lpstr>Arial</vt:lpstr>
      <vt:lpstr>IBM Plex Sans</vt:lpstr>
      <vt:lpstr>Bitter</vt:lpstr>
      <vt:lpstr>IBM Plex Sans Light</vt:lpstr>
      <vt:lpstr>Saira Condensed SemiBold</vt:lpstr>
      <vt:lpstr>Saira Condensed</vt:lpstr>
      <vt:lpstr>Noto Sans Symbols</vt:lpstr>
      <vt:lpstr>Saira</vt:lpstr>
      <vt:lpstr>Calibri</vt:lpstr>
      <vt:lpstr>IBM Plex Sans SemiBold</vt:lpstr>
      <vt:lpstr>Saira Condensed Light</vt:lpstr>
      <vt:lpstr>Office Theme</vt:lpstr>
      <vt:lpstr>Présentation PowerPoint</vt:lpstr>
      <vt:lpstr>Présentation PowerPoint</vt:lpstr>
      <vt:lpstr>Présentation PowerPoint</vt:lpstr>
      <vt:lpstr>About Stevens</vt:lpstr>
      <vt:lpstr>Présentation PowerPoint</vt:lpstr>
      <vt:lpstr>Présentation PowerPoint</vt:lpstr>
      <vt:lpstr>Pioneering Innovation</vt:lpstr>
      <vt:lpstr>Driven by Real-World Experience</vt:lpstr>
      <vt:lpstr>National Rankings and Recognition</vt:lpstr>
      <vt:lpstr>Wall Street Journal Ranking</vt:lpstr>
      <vt:lpstr>New York Times Ranking</vt:lpstr>
      <vt:lpstr>Présentation PowerPoint</vt:lpstr>
      <vt:lpstr>School of Engineering and Science</vt:lpstr>
      <vt:lpstr>School of Engineering and Science</vt:lpstr>
      <vt:lpstr>10 Departments</vt:lpstr>
      <vt:lpstr>National Centers  of Excellence</vt:lpstr>
      <vt:lpstr>State-of-the-Art Facilities</vt:lpstr>
      <vt:lpstr>Corporate Partnerships</vt:lpstr>
      <vt:lpstr>Présentation PowerPoint</vt:lpstr>
      <vt:lpstr>19 Undergraduate Programs</vt:lpstr>
      <vt:lpstr>Undergraduate Enrollment</vt:lpstr>
      <vt:lpstr>Curriculum Overview</vt:lpstr>
      <vt:lpstr>Engineering Design Spine</vt:lpstr>
      <vt:lpstr>MakerCenter</vt:lpstr>
      <vt:lpstr>iSTEM@Stevens</vt:lpstr>
      <vt:lpstr>Co-op Programs</vt:lpstr>
      <vt:lpstr>Summer Research</vt:lpstr>
      <vt:lpstr>Student Achievements</vt:lpstr>
      <vt:lpstr>Innovation Expo </vt:lpstr>
      <vt:lpstr>Undergraduate Career Outcomes</vt:lpstr>
      <vt:lpstr>Présentation PowerPoint</vt:lpstr>
      <vt:lpstr>USNWR Rankings of Graduate Programs </vt:lpstr>
      <vt:lpstr>31 Master’s Programs</vt:lpstr>
      <vt:lpstr>19 Ph.D. Programs</vt:lpstr>
      <vt:lpstr>Master’s Applications &amp; Enrollment </vt:lpstr>
      <vt:lpstr>Ph.D. Applications and Enrollment</vt:lpstr>
      <vt:lpstr>Joint Programs with 17 Universities </vt:lpstr>
      <vt:lpstr>Student Achievements</vt:lpstr>
      <vt:lpstr>Présentation PowerPoint</vt:lpstr>
      <vt:lpstr>Research Highlights</vt:lpstr>
      <vt:lpstr>8 Research Centers</vt:lpstr>
      <vt:lpstr>Présentation PowerPoint</vt:lpstr>
      <vt:lpstr>Présentation PowerPoint</vt:lpstr>
      <vt:lpstr>2025 Young Investigator Awardees</vt:lpstr>
      <vt:lpstr>YIA Awards at Stevens Since FY10</vt:lpstr>
      <vt:lpstr>Présentation PowerPoint</vt:lpstr>
      <vt:lpstr>Center for Environmental  Systems</vt:lpstr>
      <vt:lpstr>Center for Innovative Computing  and Networked Systems</vt:lpstr>
      <vt:lpstr>Semcer Center for  Healthcare Innovation</vt:lpstr>
      <vt:lpstr>Center for Quantum Science  and Engineering</vt:lpstr>
      <vt:lpstr>Davidson Laboratory</vt:lpstr>
      <vt:lpstr>Stevens Center for  Sustainability</vt:lpstr>
      <vt:lpstr>Stevens Institute for  Artificial Intelligence </vt:lpstr>
      <vt:lpstr>Systems Engineering Research Center</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Patrick Roustang</cp:lastModifiedBy>
  <cp:revision>1</cp:revision>
  <dcterms:created xsi:type="dcterms:W3CDTF">2022-10-10T17:22:19Z</dcterms:created>
  <dcterms:modified xsi:type="dcterms:W3CDTF">2025-12-03T14:52:36Z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2022-07-08T00:00:00Z</vt:filetime>
  </property>
  <property fmtid="{D5CDD505-2E9C-101B-9397-08002B2CF9AE}" pid="3" name="LastSaved">
    <vt:filetime>2022-10-10T00:00:00Z</vt:filetime>
  </property>
  <property fmtid="{D5CDD505-2E9C-101B-9397-08002B2CF9AE}" pid="4" name="Producer">
    <vt:lpwstr>macOS Version 12.4 (Build 21F79) Quartz PDFContext</vt:lpwstr>
  </property>
  <property fmtid="{D5CDD505-2E9C-101B-9397-08002B2CF9AE}" pid="5" name="MSIP_Label_a73fd474-4f3c-44ed-88fb-5cc4bd2471bf_Enabled">
    <vt:lpwstr>true</vt:lpwstr>
  </property>
  <property fmtid="{D5CDD505-2E9C-101B-9397-08002B2CF9AE}" pid="6" name="MSIP_Label_a73fd474-4f3c-44ed-88fb-5cc4bd2471bf_SetDate">
    <vt:lpwstr>2022-10-11T03:02:12Z</vt:lpwstr>
  </property>
  <property fmtid="{D5CDD505-2E9C-101B-9397-08002B2CF9AE}" pid="7" name="MSIP_Label_a73fd474-4f3c-44ed-88fb-5cc4bd2471bf_Method">
    <vt:lpwstr>Standard</vt:lpwstr>
  </property>
  <property fmtid="{D5CDD505-2E9C-101B-9397-08002B2CF9AE}" pid="8" name="MSIP_Label_a73fd474-4f3c-44ed-88fb-5cc4bd2471bf_Name">
    <vt:lpwstr>defa4170-0d19-0005-0004-bc88714345d2</vt:lpwstr>
  </property>
  <property fmtid="{D5CDD505-2E9C-101B-9397-08002B2CF9AE}" pid="9" name="MSIP_Label_a73fd474-4f3c-44ed-88fb-5cc4bd2471bf_SiteId">
    <vt:lpwstr>8d1a69ec-03b5-4345-ae21-dad112f5fb4f</vt:lpwstr>
  </property>
  <property fmtid="{D5CDD505-2E9C-101B-9397-08002B2CF9AE}" pid="10" name="MSIP_Label_a73fd474-4f3c-44ed-88fb-5cc4bd2471bf_ActionId">
    <vt:lpwstr>dfa06516-77c9-47b6-af82-e2310c934992</vt:lpwstr>
  </property>
  <property fmtid="{D5CDD505-2E9C-101B-9397-08002B2CF9AE}" pid="11" name="MSIP_Label_a73fd474-4f3c-44ed-88fb-5cc4bd2471bf_ContentBits">
    <vt:lpwstr>0</vt:lpwstr>
  </property>
  <property fmtid="{D5CDD505-2E9C-101B-9397-08002B2CF9AE}" pid="12" name="MediaServiceImageTags">
    <vt:lpwstr/>
  </property>
  <property fmtid="{D5CDD505-2E9C-101B-9397-08002B2CF9AE}" pid="13" name="ContentTypeId">
    <vt:lpwstr>0x0101000D99CC9D088E8749971BE5E4DFAAAC26</vt:lpwstr>
  </property>
  <property fmtid="{D5CDD505-2E9C-101B-9397-08002B2CF9AE}" pid="14" name="_SourceUrl">
    <vt:lpwstr/>
  </property>
  <property fmtid="{D5CDD505-2E9C-101B-9397-08002B2CF9AE}" pid="15" name="_SharedFileIndex">
    <vt:lpwstr/>
  </property>
  <property fmtid="{D5CDD505-2E9C-101B-9397-08002B2CF9AE}" pid="16" name="ComplianceAssetId">
    <vt:lpwstr/>
  </property>
  <property fmtid="{D5CDD505-2E9C-101B-9397-08002B2CF9AE}" pid="17" name="_ExtendedDescription">
    <vt:lpwstr/>
  </property>
  <property fmtid="{D5CDD505-2E9C-101B-9397-08002B2CF9AE}" pid="18" name="TriggerFlowInfo">
    <vt:lpwstr/>
  </property>
  <property fmtid="{D5CDD505-2E9C-101B-9397-08002B2CF9AE}" pid="19" name="Order">
    <vt:lpwstr>46200.0000000000</vt:lpwstr>
  </property>
  <property fmtid="{D5CDD505-2E9C-101B-9397-08002B2CF9AE}" pid="20" name="_activity">
    <vt:lpwstr>{"FileActivityType":"9","FileActivityTimeStamp":"2022-11-11T22:26:57.813Z","FileActivityUsersOnPage":[{"DisplayName":"Summer Cureton-Gustave","Id":"sgustave@stevens.edu"},{"DisplayName":"Jean Zu","Id":"jzu@stevens.edu"}]}</vt:lpwstr>
  </property>
</Properties>
</file>